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7" r:id="rId4"/>
    <p:sldId id="272" r:id="rId5"/>
    <p:sldId id="257" r:id="rId6"/>
    <p:sldId id="265" r:id="rId7"/>
    <p:sldId id="258" r:id="rId8"/>
    <p:sldId id="284" r:id="rId9"/>
    <p:sldId id="273" r:id="rId10"/>
    <p:sldId id="269" r:id="rId11"/>
    <p:sldId id="268" r:id="rId12"/>
    <p:sldId id="263" r:id="rId13"/>
    <p:sldId id="270" r:id="rId14"/>
    <p:sldId id="271" r:id="rId15"/>
    <p:sldId id="290" r:id="rId16"/>
    <p:sldId id="264" r:id="rId17"/>
    <p:sldId id="274" r:id="rId18"/>
    <p:sldId id="276" r:id="rId19"/>
    <p:sldId id="275" r:id="rId20"/>
    <p:sldId id="277" r:id="rId21"/>
    <p:sldId id="278" r:id="rId22"/>
    <p:sldId id="287" r:id="rId23"/>
    <p:sldId id="286" r:id="rId24"/>
    <p:sldId id="285" r:id="rId25"/>
    <p:sldId id="289" r:id="rId26"/>
    <p:sldId id="28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860" autoAdjust="0"/>
  </p:normalViewPr>
  <p:slideViewPr>
    <p:cSldViewPr>
      <p:cViewPr varScale="1">
        <p:scale>
          <a:sx n="94" d="100"/>
          <a:sy n="94" d="100"/>
        </p:scale>
        <p:origin x="15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1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17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24.xml"/><Relationship Id="rId10" Type="http://schemas.openxmlformats.org/officeDocument/2006/relationships/slide" Target="slide16.xml"/><Relationship Id="rId19" Type="http://schemas.openxmlformats.org/officeDocument/2006/relationships/slide" Target="slide28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3728" y="2132856"/>
            <a:ext cx="4967436" cy="1938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厦大实验动物中心</a:t>
            </a:r>
            <a:br>
              <a:rPr lang="en-US" altLang="zh-CN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zh-CN" alt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网上办公系统</a:t>
            </a:r>
            <a:br>
              <a:rPr lang="en-US" altLang="zh-CN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zh-CN" altLang="en-US" sz="4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使用帮助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500042"/>
            <a:ext cx="321471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注册后请等待审核通过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371313-C630-4EB0-BA21-4AC4657C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79390"/>
            <a:ext cx="8426093" cy="1951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221D803-FEB7-489B-9A76-08D4E878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1833601" cy="559443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86050" y="1155128"/>
            <a:ext cx="2228887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修改密码及其它注册信息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73203" y="1410233"/>
            <a:ext cx="185738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使用完毕后请手动注销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53207" y="3620806"/>
            <a:ext cx="1285884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本课题组负责人及成员所有的订购记录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54253" y="2714619"/>
            <a:ext cx="3020834" cy="4286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发起新的转运、代购申请，课题组负责人可以自行申请，也可以通过成员申请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9" name="AutoShape 8"/>
          <p:cNvCxnSpPr>
            <a:cxnSpLocks noChangeShapeType="1"/>
          </p:cNvCxnSpPr>
          <p:nvPr/>
        </p:nvCxnSpPr>
        <p:spPr bwMode="auto">
          <a:xfrm>
            <a:off x="1819276" y="5497680"/>
            <a:ext cx="1133716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44199" y="5933059"/>
            <a:ext cx="1704988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审核课题组成员，并给予相应权限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/>
        </p:nvCxnSpPr>
        <p:spPr bwMode="auto">
          <a:xfrm flipV="1">
            <a:off x="1619672" y="2321712"/>
            <a:ext cx="2482776" cy="25003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 flipV="1">
            <a:off x="1565486" y="4615605"/>
            <a:ext cx="1387721" cy="7330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>
            <a:off x="1619672" y="3788993"/>
            <a:ext cx="1285884" cy="14287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37309" y="1798068"/>
            <a:ext cx="1265139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预约动物中心发起的培训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1" name="AutoShape 8"/>
          <p:cNvCxnSpPr>
            <a:cxnSpLocks noChangeShapeType="1"/>
            <a:endCxn id="18" idx="1"/>
          </p:cNvCxnSpPr>
          <p:nvPr/>
        </p:nvCxnSpPr>
        <p:spPr bwMode="auto">
          <a:xfrm flipV="1">
            <a:off x="1722042" y="2012382"/>
            <a:ext cx="1115267" cy="30933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" name="AutoShape 8"/>
          <p:cNvCxnSpPr>
            <a:cxnSpLocks noChangeShapeType="1"/>
            <a:endCxn id="6" idx="1"/>
          </p:cNvCxnSpPr>
          <p:nvPr/>
        </p:nvCxnSpPr>
        <p:spPr bwMode="auto">
          <a:xfrm flipV="1">
            <a:off x="1619672" y="1624547"/>
            <a:ext cx="3553531" cy="12736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" name="AutoShape 8"/>
          <p:cNvCxnSpPr>
            <a:cxnSpLocks noChangeShapeType="1"/>
          </p:cNvCxnSpPr>
          <p:nvPr/>
        </p:nvCxnSpPr>
        <p:spPr bwMode="auto">
          <a:xfrm flipV="1">
            <a:off x="1619672" y="1298003"/>
            <a:ext cx="1094940" cy="16645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239091" y="2080499"/>
            <a:ext cx="1413029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查看培训记录及取消预约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B1334EF1-B7CE-4EE7-88E5-A2684A7DD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106" y="3258256"/>
            <a:ext cx="3593261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cs typeface="宋体" pitchFamily="2" charset="-122"/>
              </a:rPr>
              <a:t>自己的转运和代购记录，课题组负责人在此对成员的转运、订购申请进行审核。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33" name="AutoShape 10">
            <a:extLst>
              <a:ext uri="{FF2B5EF4-FFF2-40B4-BE49-F238E27FC236}">
                <a16:creationId xmlns:a16="http://schemas.microsoft.com/office/drawing/2014/main" id="{158B1D0F-E164-411A-810C-1D3E905DCF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89224" y="2986319"/>
            <a:ext cx="538560" cy="1161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5" name="AutoShape 10">
            <a:extLst>
              <a:ext uri="{FF2B5EF4-FFF2-40B4-BE49-F238E27FC236}">
                <a16:creationId xmlns:a16="http://schemas.microsoft.com/office/drawing/2014/main" id="{6F560F9B-4895-4529-AB03-55C8E5957E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3728" y="3390094"/>
            <a:ext cx="2040942" cy="82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7" name="Text Box 5">
            <a:extLst>
              <a:ext uri="{FF2B5EF4-FFF2-40B4-BE49-F238E27FC236}">
                <a16:creationId xmlns:a16="http://schemas.microsoft.com/office/drawing/2014/main" id="{CF6094C9-7353-470C-B152-9019971A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313422"/>
            <a:ext cx="2088232" cy="445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本课题组所有的账单，以月为单位进行汇总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AFEB5FB2-78B0-46DF-A2D3-17D20080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79" y="4857058"/>
            <a:ext cx="2088232" cy="376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本课题组在养笼位记录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41" name="AutoShape 8">
            <a:extLst>
              <a:ext uri="{FF2B5EF4-FFF2-40B4-BE49-F238E27FC236}">
                <a16:creationId xmlns:a16="http://schemas.microsoft.com/office/drawing/2014/main" id="{56D3BFA9-CA31-4CDC-A6A0-6DDEF786B1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29551" y="4874867"/>
            <a:ext cx="1285061" cy="1703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3" name="Text Box 5">
            <a:extLst>
              <a:ext uri="{FF2B5EF4-FFF2-40B4-BE49-F238E27FC236}">
                <a16:creationId xmlns:a16="http://schemas.microsoft.com/office/drawing/2014/main" id="{3879AB87-80AD-46F9-876B-5F3B2C95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285" y="5363447"/>
            <a:ext cx="2088232" cy="376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查询伦理号，查询转基因实验进度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48" name="AutoShape 8">
            <a:extLst>
              <a:ext uri="{FF2B5EF4-FFF2-40B4-BE49-F238E27FC236}">
                <a16:creationId xmlns:a16="http://schemas.microsoft.com/office/drawing/2014/main" id="{3429CF63-A580-4247-991A-9E87FCAAB1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65486" y="6228334"/>
            <a:ext cx="1455799" cy="1304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33E0E7CD-0990-4A27-9B85-549A7D52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065"/>
            <a:ext cx="3106688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主要功能菜单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4A10924-2FC7-4A69-B284-95056DAD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5" y="3367957"/>
            <a:ext cx="4865612" cy="28233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B61783-B5D8-4B9E-8F24-7DAFB2B8B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6091"/>
            <a:ext cx="8712968" cy="1121225"/>
          </a:xfrm>
          <a:prstGeom prst="rect">
            <a:avLst/>
          </a:prstGeom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871338" y="2588308"/>
            <a:ext cx="212106" cy="2027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523506" y="1182940"/>
            <a:ext cx="3104347" cy="2471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分别查看现有成员，已过期或已剔除成员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648933" y="4077072"/>
            <a:ext cx="1228725" cy="8894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跨课题组转运动物的所有申请都需要课题组审核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092280" y="2970202"/>
            <a:ext cx="1955046" cy="674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宋体" pitchFamily="2" charset="-122"/>
              </a:rPr>
              <a:t>取消该人员课题组成员权限，学生毕业或换课题组请及时删除。</a:t>
            </a:r>
          </a:p>
        </p:txBody>
      </p:sp>
      <p:cxnSp>
        <p:nvCxnSpPr>
          <p:cNvPr id="24" name="AutoShape 8"/>
          <p:cNvCxnSpPr>
            <a:cxnSpLocks noChangeShapeType="1"/>
          </p:cNvCxnSpPr>
          <p:nvPr/>
        </p:nvCxnSpPr>
        <p:spPr bwMode="auto">
          <a:xfrm flipH="1">
            <a:off x="5790358" y="2740226"/>
            <a:ext cx="1949994" cy="5727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2" name="标题 11">
            <a:extLst>
              <a:ext uri="{FF2B5EF4-FFF2-40B4-BE49-F238E27FC236}">
                <a16:creationId xmlns:a16="http://schemas.microsoft.com/office/drawing/2014/main" id="{74492786-6156-4438-9369-E1CEC8F8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34" y="397374"/>
            <a:ext cx="2806126" cy="646331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课题组负责人审核成员，授予成员权限</a:t>
            </a: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4ED0A877-652F-40C9-9ABA-62470A742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444" y="2558051"/>
            <a:ext cx="317574" cy="25796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31" name="AutoShape 8">
            <a:extLst>
              <a:ext uri="{FF2B5EF4-FFF2-40B4-BE49-F238E27FC236}">
                <a16:creationId xmlns:a16="http://schemas.microsoft.com/office/drawing/2014/main" id="{C4AC945B-2F5F-4A69-B77B-AEF7838AA6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20256" y="2740226"/>
            <a:ext cx="80762" cy="29728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63EF7F87-E10C-4DC5-85EA-B1D71F4C2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2" y="1484784"/>
            <a:ext cx="8647200" cy="686572"/>
          </a:xfrm>
          <a:prstGeom prst="rect">
            <a:avLst/>
          </a:prstGeom>
        </p:spPr>
      </p:pic>
      <p:sp>
        <p:nvSpPr>
          <p:cNvPr id="36" name="Oval 4">
            <a:extLst>
              <a:ext uri="{FF2B5EF4-FFF2-40B4-BE49-F238E27FC236}">
                <a16:creationId xmlns:a16="http://schemas.microsoft.com/office/drawing/2014/main" id="{A3C98235-A829-42EC-BAFB-B289417A0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338" y="1931584"/>
            <a:ext cx="865957" cy="1760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38" name="AutoShape 8">
            <a:extLst>
              <a:ext uri="{FF2B5EF4-FFF2-40B4-BE49-F238E27FC236}">
                <a16:creationId xmlns:a16="http://schemas.microsoft.com/office/drawing/2014/main" id="{540CE201-55C0-4BDA-861F-1F87CEE057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07585" y="2053153"/>
            <a:ext cx="2529898" cy="115280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8435" name="AutoShape 3"/>
          <p:cNvCxnSpPr>
            <a:cxnSpLocks noChangeShapeType="1"/>
          </p:cNvCxnSpPr>
          <p:nvPr/>
        </p:nvCxnSpPr>
        <p:spPr bwMode="auto">
          <a:xfrm flipH="1">
            <a:off x="1979712" y="1387452"/>
            <a:ext cx="1238529" cy="16708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63039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357158" y="3286124"/>
            <a:ext cx="1200150" cy="3857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43174" y="1643050"/>
            <a:ext cx="175260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选择需要报名的课程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0" name="AutoShape 1"/>
          <p:cNvCxnSpPr>
            <a:cxnSpLocks noChangeShapeType="1"/>
          </p:cNvCxnSpPr>
          <p:nvPr/>
        </p:nvCxnSpPr>
        <p:spPr bwMode="auto">
          <a:xfrm flipV="1">
            <a:off x="1214415" y="2214554"/>
            <a:ext cx="1428761" cy="119950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60722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AutoShape 1"/>
          <p:cNvCxnSpPr>
            <a:cxnSpLocks noChangeShapeType="1"/>
          </p:cNvCxnSpPr>
          <p:nvPr/>
        </p:nvCxnSpPr>
        <p:spPr bwMode="auto">
          <a:xfrm>
            <a:off x="1357290" y="3500439"/>
            <a:ext cx="2000264" cy="71437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28926" y="6286520"/>
            <a:ext cx="175260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选择时间并预约</a:t>
            </a:r>
            <a:endParaRPr kumimoji="0" 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9" name="AutoShape 1"/>
          <p:cNvCxnSpPr>
            <a:cxnSpLocks noChangeShapeType="1"/>
          </p:cNvCxnSpPr>
          <p:nvPr/>
        </p:nvCxnSpPr>
        <p:spPr bwMode="auto">
          <a:xfrm rot="16200000" flipH="1">
            <a:off x="3071802" y="5715016"/>
            <a:ext cx="500066" cy="50006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1" name="AutoShape 1"/>
          <p:cNvCxnSpPr>
            <a:cxnSpLocks noChangeShapeType="1"/>
          </p:cNvCxnSpPr>
          <p:nvPr/>
        </p:nvCxnSpPr>
        <p:spPr bwMode="auto">
          <a:xfrm rot="10800000" flipV="1">
            <a:off x="4643438" y="6215082"/>
            <a:ext cx="571504" cy="35719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C4DF11D4-FA63-4F85-B37A-DCD96D3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353654"/>
            <a:ext cx="3466728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培训预约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142844" y="2500306"/>
            <a:ext cx="866775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1200" b="1" dirty="0"/>
              <a:t>参加理论培训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1785918" y="2500306"/>
            <a:ext cx="928694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1200" b="1" dirty="0"/>
              <a:t>理论知识闭卷考试</a:t>
            </a:r>
            <a:endParaRPr lang="zh-CN" altLang="en-US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142976" y="2643182"/>
            <a:ext cx="571504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3643306" y="2500306"/>
            <a:ext cx="928694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1200" b="1" dirty="0"/>
              <a:t>现场培训</a:t>
            </a:r>
            <a:endParaRPr lang="zh-CN" altLang="en-US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786050" y="2643182"/>
            <a:ext cx="714380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2857488" y="1214422"/>
            <a:ext cx="571504" cy="114300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考试通过（</a:t>
            </a:r>
            <a:r>
              <a:rPr lang="en-US" altLang="zh-CN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97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分以上）</a:t>
            </a:r>
          </a:p>
        </p:txBody>
      </p:sp>
      <p:sp>
        <p:nvSpPr>
          <p:cNvPr id="12" name="右箭头 11"/>
          <p:cNvSpPr/>
          <p:nvPr/>
        </p:nvSpPr>
        <p:spPr>
          <a:xfrm rot="5400000">
            <a:off x="1750199" y="3607595"/>
            <a:ext cx="1071570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1285852" y="3429000"/>
            <a:ext cx="714380" cy="5000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考试没通过</a:t>
            </a: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1857356" y="4429132"/>
            <a:ext cx="928694" cy="192882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补考，必要时重新预约现场培训，补</a:t>
            </a:r>
            <a:r>
              <a:rPr lang="zh-CN" altLang="en-US" sz="1200" b="1" dirty="0"/>
              <a:t>考仍未通过下个月再预约重新理论培训</a:t>
            </a:r>
            <a:endParaRPr lang="zh-CN" altLang="en-US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5643570" y="2500306"/>
            <a:ext cx="928694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1200" b="1" dirty="0"/>
              <a:t>首次进入现场的考核</a:t>
            </a:r>
            <a:endParaRPr lang="zh-CN" altLang="en-US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786314" y="2643182"/>
            <a:ext cx="714380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7740352" y="2521312"/>
            <a:ext cx="928694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1600" b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，获取门禁卡</a:t>
            </a:r>
          </a:p>
        </p:txBody>
      </p:sp>
      <p:sp>
        <p:nvSpPr>
          <p:cNvPr id="18" name="右箭头 17"/>
          <p:cNvSpPr/>
          <p:nvPr/>
        </p:nvSpPr>
        <p:spPr>
          <a:xfrm>
            <a:off x="6715140" y="2643182"/>
            <a:ext cx="714380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6858016" y="1285860"/>
            <a:ext cx="357190" cy="114300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考试通过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F28DA96-2F21-41D6-8097-0D7C472D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095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获取实验动物中心门卡凭证的流程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>
            <a:extLst>
              <a:ext uri="{FF2B5EF4-FFF2-40B4-BE49-F238E27FC236}">
                <a16:creationId xmlns:a16="http://schemas.microsoft.com/office/drawing/2014/main" id="{3A1F6E65-1D01-40D7-A3E8-9CFFED631CCC}"/>
              </a:ext>
            </a:extLst>
          </p:cNvPr>
          <p:cNvSpPr/>
          <p:nvPr/>
        </p:nvSpPr>
        <p:spPr>
          <a:xfrm>
            <a:off x="251520" y="4943260"/>
            <a:ext cx="8784976" cy="901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274C503-E5D1-4711-A840-5164FA0CDD61}"/>
              </a:ext>
            </a:extLst>
          </p:cNvPr>
          <p:cNvSpPr/>
          <p:nvPr/>
        </p:nvSpPr>
        <p:spPr>
          <a:xfrm>
            <a:off x="251520" y="3659424"/>
            <a:ext cx="8784976" cy="901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EEA8F3A4-F140-45C7-B1C3-2680267435BE}"/>
              </a:ext>
            </a:extLst>
          </p:cNvPr>
          <p:cNvSpPr/>
          <p:nvPr/>
        </p:nvSpPr>
        <p:spPr>
          <a:xfrm>
            <a:off x="251520" y="2461725"/>
            <a:ext cx="8784976" cy="901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3E5C678A-A4A9-4B5E-BFB2-AA6C74A1A376}"/>
              </a:ext>
            </a:extLst>
          </p:cNvPr>
          <p:cNvSpPr/>
          <p:nvPr/>
        </p:nvSpPr>
        <p:spPr>
          <a:xfrm>
            <a:off x="251520" y="1340768"/>
            <a:ext cx="8784976" cy="901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005613F-0931-4F9E-8343-E3D6C228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095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动物相关申请流程</a:t>
            </a:r>
            <a:endParaRPr lang="zh-CN" altLang="zh-CN" sz="1800" dirty="0">
              <a:solidFill>
                <a:schemeClr val="lt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9B5D0F-88A9-42F6-8486-DF818EB6086A}"/>
              </a:ext>
            </a:extLst>
          </p:cNvPr>
          <p:cNvSpPr txBox="1"/>
          <p:nvPr/>
        </p:nvSpPr>
        <p:spPr>
          <a:xfrm>
            <a:off x="336601" y="1886635"/>
            <a:ext cx="825867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申请人提交</a:t>
            </a:r>
            <a:endParaRPr lang="en-US" altLang="zh-CN" sz="1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23C5C2-0977-42BA-A02C-7F236C7CA361}"/>
              </a:ext>
            </a:extLst>
          </p:cNvPr>
          <p:cNvSpPr txBox="1"/>
          <p:nvPr/>
        </p:nvSpPr>
        <p:spPr>
          <a:xfrm>
            <a:off x="1423204" y="1886635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区域负责人审核</a:t>
            </a:r>
            <a:endParaRPr lang="en-US" altLang="zh-CN" sz="1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14FEFF-A879-4965-BA6E-E79B5B97CEA9}"/>
              </a:ext>
            </a:extLst>
          </p:cNvPr>
          <p:cNvSpPr txBox="1"/>
          <p:nvPr/>
        </p:nvSpPr>
        <p:spPr>
          <a:xfrm>
            <a:off x="2766288" y="1886635"/>
            <a:ext cx="825867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代购员审核</a:t>
            </a:r>
            <a:endParaRPr lang="en-US" altLang="zh-CN" sz="1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A1A6DF-1F81-4502-9E76-A4337268D584}"/>
              </a:ext>
            </a:extLst>
          </p:cNvPr>
          <p:cNvSpPr txBox="1"/>
          <p:nvPr/>
        </p:nvSpPr>
        <p:spPr>
          <a:xfrm>
            <a:off x="3852891" y="1886635"/>
            <a:ext cx="825867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代购员代购</a:t>
            </a:r>
            <a:endParaRPr lang="en-US" altLang="zh-CN" sz="1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C398EC-8C03-4068-896C-35C3B1013F3E}"/>
              </a:ext>
            </a:extLst>
          </p:cNvPr>
          <p:cNvSpPr txBox="1"/>
          <p:nvPr/>
        </p:nvSpPr>
        <p:spPr>
          <a:xfrm>
            <a:off x="4939494" y="1886635"/>
            <a:ext cx="133882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代购员确认到货时间</a:t>
            </a:r>
            <a:endParaRPr lang="en-US" altLang="zh-CN" sz="1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E058818-DFE9-45E2-9578-5D16E0331151}"/>
              </a:ext>
            </a:extLst>
          </p:cNvPr>
          <p:cNvSpPr txBox="1"/>
          <p:nvPr/>
        </p:nvSpPr>
        <p:spPr>
          <a:xfrm>
            <a:off x="6539058" y="1886635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转运员完成转入</a:t>
            </a:r>
            <a:endParaRPr lang="en-US" altLang="zh-CN" sz="1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EA07B6-5591-44BC-8307-DC8966D58F5F}"/>
              </a:ext>
            </a:extLst>
          </p:cNvPr>
          <p:cNvSpPr txBox="1"/>
          <p:nvPr/>
        </p:nvSpPr>
        <p:spPr>
          <a:xfrm>
            <a:off x="7882140" y="1886635"/>
            <a:ext cx="1082348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zh-CN" altLang="en-US" sz="1000" dirty="0"/>
              <a:t>申请人确认接收</a:t>
            </a:r>
            <a:endParaRPr lang="en-US" altLang="zh-CN" sz="1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0C6DE9-C28B-404C-AAF0-668C3A510D57}"/>
              </a:ext>
            </a:extLst>
          </p:cNvPr>
          <p:cNvSpPr txBox="1"/>
          <p:nvPr/>
        </p:nvSpPr>
        <p:spPr>
          <a:xfrm>
            <a:off x="333263" y="3038763"/>
            <a:ext cx="825867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申请人提交</a:t>
            </a:r>
            <a:endParaRPr lang="en-US" altLang="zh-CN" sz="1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16FDF79-4514-4365-AB2F-D71A0F765699}"/>
              </a:ext>
            </a:extLst>
          </p:cNvPr>
          <p:cNvSpPr txBox="1"/>
          <p:nvPr/>
        </p:nvSpPr>
        <p:spPr>
          <a:xfrm>
            <a:off x="1817390" y="3038763"/>
            <a:ext cx="825867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检疫员审核</a:t>
            </a:r>
            <a:endParaRPr lang="en-US" altLang="zh-CN" sz="1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02E487E-0D8C-49A5-A2EA-6E607496E425}"/>
              </a:ext>
            </a:extLst>
          </p:cNvPr>
          <p:cNvSpPr txBox="1"/>
          <p:nvPr/>
        </p:nvSpPr>
        <p:spPr>
          <a:xfrm>
            <a:off x="3301517" y="3038763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区域负责人审核</a:t>
            </a:r>
            <a:endParaRPr lang="en-US" altLang="zh-CN" sz="1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59CEF4-68C2-4756-9F0D-1C7C1CACFFFB}"/>
              </a:ext>
            </a:extLst>
          </p:cNvPr>
          <p:cNvSpPr txBox="1"/>
          <p:nvPr/>
        </p:nvSpPr>
        <p:spPr>
          <a:xfrm>
            <a:off x="5042125" y="3038763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打包员准备笼盒</a:t>
            </a:r>
            <a:endParaRPr lang="en-US" altLang="zh-CN" sz="1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C031BD2-A6E0-4570-B81E-BC473F8FA13D}"/>
              </a:ext>
            </a:extLst>
          </p:cNvPr>
          <p:cNvSpPr txBox="1"/>
          <p:nvPr/>
        </p:nvSpPr>
        <p:spPr>
          <a:xfrm>
            <a:off x="6782733" y="3038763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打包员确认转出</a:t>
            </a:r>
            <a:endParaRPr lang="en-US" altLang="zh-CN" sz="1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E9C138-6522-4A3B-AD9E-3035C2A2545D}"/>
              </a:ext>
            </a:extLst>
          </p:cNvPr>
          <p:cNvSpPr txBox="1"/>
          <p:nvPr/>
        </p:nvSpPr>
        <p:spPr>
          <a:xfrm>
            <a:off x="8523342" y="3032602"/>
            <a:ext cx="44114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zh-CN" altLang="en-US" dirty="0"/>
              <a:t>结束</a:t>
            </a:r>
            <a:endParaRPr lang="en-US" altLang="zh-CN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CEE0854-54E3-4DA5-9148-4ACA51C6C1BF}"/>
              </a:ext>
            </a:extLst>
          </p:cNvPr>
          <p:cNvSpPr txBox="1"/>
          <p:nvPr/>
        </p:nvSpPr>
        <p:spPr>
          <a:xfrm>
            <a:off x="333263" y="4190891"/>
            <a:ext cx="825867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申请人提交</a:t>
            </a:r>
            <a:endParaRPr lang="en-US" altLang="zh-CN" sz="1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1D9EAFA-06E9-4B04-B9F5-7ED6A18BE0C1}"/>
              </a:ext>
            </a:extLst>
          </p:cNvPr>
          <p:cNvSpPr txBox="1"/>
          <p:nvPr/>
        </p:nvSpPr>
        <p:spPr>
          <a:xfrm>
            <a:off x="1484542" y="4190891"/>
            <a:ext cx="1338828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接收课题组确认提交</a:t>
            </a:r>
            <a:endParaRPr lang="en-US" altLang="zh-CN" sz="1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60876E0-628B-420E-9FA1-25E326223F81}"/>
              </a:ext>
            </a:extLst>
          </p:cNvPr>
          <p:cNvSpPr txBox="1"/>
          <p:nvPr/>
        </p:nvSpPr>
        <p:spPr>
          <a:xfrm>
            <a:off x="3148782" y="4190891"/>
            <a:ext cx="825867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检疫员审核</a:t>
            </a:r>
            <a:endParaRPr lang="en-US" altLang="zh-CN" sz="1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510BAAE-7118-41CF-A961-C96C9B5A4080}"/>
              </a:ext>
            </a:extLst>
          </p:cNvPr>
          <p:cNvSpPr txBox="1"/>
          <p:nvPr/>
        </p:nvSpPr>
        <p:spPr>
          <a:xfrm>
            <a:off x="4300061" y="4190891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区域负责人审核</a:t>
            </a:r>
            <a:endParaRPr lang="en-US" altLang="zh-CN" sz="10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4A0B6B8-53DD-43B9-9A98-B7F49FF6E17A}"/>
              </a:ext>
            </a:extLst>
          </p:cNvPr>
          <p:cNvSpPr txBox="1"/>
          <p:nvPr/>
        </p:nvSpPr>
        <p:spPr>
          <a:xfrm>
            <a:off x="5707821" y="4190891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打包员准备笼盒</a:t>
            </a:r>
            <a:endParaRPr lang="en-US" altLang="zh-CN" sz="1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9F1684E-F693-4F9C-A864-0162FEA41BD3}"/>
              </a:ext>
            </a:extLst>
          </p:cNvPr>
          <p:cNvSpPr txBox="1"/>
          <p:nvPr/>
        </p:nvSpPr>
        <p:spPr>
          <a:xfrm>
            <a:off x="7115581" y="4190891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打包员确认转出</a:t>
            </a:r>
            <a:endParaRPr lang="en-US" altLang="zh-CN" sz="10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D7A5652-F9E3-477E-B881-13794766B58C}"/>
              </a:ext>
            </a:extLst>
          </p:cNvPr>
          <p:cNvSpPr txBox="1"/>
          <p:nvPr/>
        </p:nvSpPr>
        <p:spPr>
          <a:xfrm>
            <a:off x="8523342" y="4190891"/>
            <a:ext cx="44114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zh-CN" altLang="en-US"/>
              <a:t>结束</a:t>
            </a:r>
            <a:endParaRPr lang="en-US" altLang="zh-CN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95B3102-D674-4272-876D-87C967616E80}"/>
              </a:ext>
            </a:extLst>
          </p:cNvPr>
          <p:cNvSpPr txBox="1"/>
          <p:nvPr/>
        </p:nvSpPr>
        <p:spPr>
          <a:xfrm>
            <a:off x="333262" y="5487035"/>
            <a:ext cx="825867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申请人提交</a:t>
            </a:r>
            <a:endParaRPr lang="en-US" altLang="zh-CN" sz="10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AF6DD87-BC84-4764-B99D-00528035973A}"/>
              </a:ext>
            </a:extLst>
          </p:cNvPr>
          <p:cNvSpPr txBox="1"/>
          <p:nvPr/>
        </p:nvSpPr>
        <p:spPr>
          <a:xfrm>
            <a:off x="1817389" y="5487035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区域负责人审核</a:t>
            </a:r>
            <a:endParaRPr lang="en-US" altLang="zh-CN" sz="10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23B1868-E94B-44E5-A666-B003A9FCD59C}"/>
              </a:ext>
            </a:extLst>
          </p:cNvPr>
          <p:cNvSpPr txBox="1"/>
          <p:nvPr/>
        </p:nvSpPr>
        <p:spPr>
          <a:xfrm>
            <a:off x="3557997" y="5487035"/>
            <a:ext cx="825867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检疫员审核</a:t>
            </a:r>
            <a:endParaRPr lang="en-US" altLang="zh-CN" sz="10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D397E9-113B-447D-B924-CF4D313D8444}"/>
              </a:ext>
            </a:extLst>
          </p:cNvPr>
          <p:cNvSpPr txBox="1"/>
          <p:nvPr/>
        </p:nvSpPr>
        <p:spPr>
          <a:xfrm>
            <a:off x="5042124" y="5487035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打包员准备笼盒</a:t>
            </a:r>
            <a:endParaRPr lang="en-US" altLang="zh-CN" sz="10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9459BC8-2EB8-4C8E-91E1-906E57C984B5}"/>
              </a:ext>
            </a:extLst>
          </p:cNvPr>
          <p:cNvSpPr txBox="1"/>
          <p:nvPr/>
        </p:nvSpPr>
        <p:spPr>
          <a:xfrm>
            <a:off x="6782732" y="5487035"/>
            <a:ext cx="1082348" cy="24622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打包员确认转出</a:t>
            </a:r>
            <a:endParaRPr lang="en-US" altLang="zh-CN" sz="10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43A5236-6D3E-4226-AA3B-57562372A358}"/>
              </a:ext>
            </a:extLst>
          </p:cNvPr>
          <p:cNvSpPr txBox="1"/>
          <p:nvPr/>
        </p:nvSpPr>
        <p:spPr>
          <a:xfrm>
            <a:off x="8523342" y="5487035"/>
            <a:ext cx="44114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zh-CN" altLang="en-US" dirty="0"/>
              <a:t>结束</a:t>
            </a:r>
            <a:endParaRPr lang="en-US" altLang="zh-CN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AA95CE0-1E75-401C-B706-13AFF82C735A}"/>
              </a:ext>
            </a:extLst>
          </p:cNvPr>
          <p:cNvSpPr txBox="1"/>
          <p:nvPr/>
        </p:nvSpPr>
        <p:spPr>
          <a:xfrm>
            <a:off x="356453" y="1428601"/>
            <a:ext cx="110799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动物代购流程</a:t>
            </a:r>
            <a:endParaRPr lang="en-US" altLang="zh-CN" sz="12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B6956F8-8D0C-4FAB-90A4-D6EDC0957693}"/>
              </a:ext>
            </a:extLst>
          </p:cNvPr>
          <p:cNvSpPr txBox="1"/>
          <p:nvPr/>
        </p:nvSpPr>
        <p:spPr>
          <a:xfrm>
            <a:off x="315208" y="2575937"/>
            <a:ext cx="172354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课题组内动物转运流程</a:t>
            </a:r>
            <a:endParaRPr lang="en-US" altLang="zh-CN" sz="12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2F99AFD-2C78-4A99-AED8-BDFD967A6B31}"/>
              </a:ext>
            </a:extLst>
          </p:cNvPr>
          <p:cNvSpPr txBox="1"/>
          <p:nvPr/>
        </p:nvSpPr>
        <p:spPr>
          <a:xfrm>
            <a:off x="315208" y="3754838"/>
            <a:ext cx="17921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跨课题组动物转运流程</a:t>
            </a:r>
            <a:endParaRPr lang="en-US" altLang="zh-CN" sz="12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D192CF1-1DDF-40F3-9433-BD7F8154C59E}"/>
              </a:ext>
            </a:extLst>
          </p:cNvPr>
          <p:cNvSpPr txBox="1"/>
          <p:nvPr/>
        </p:nvSpPr>
        <p:spPr>
          <a:xfrm>
            <a:off x="316291" y="5033054"/>
            <a:ext cx="141577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跨校动物转运流程</a:t>
            </a:r>
            <a:endParaRPr lang="en-US" altLang="zh-CN" sz="1200" dirty="0"/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CC9C2A57-CD63-4BE3-AEFA-026B427E62A1}"/>
              </a:ext>
            </a:extLst>
          </p:cNvPr>
          <p:cNvSpPr/>
          <p:nvPr/>
        </p:nvSpPr>
        <p:spPr>
          <a:xfrm>
            <a:off x="1211286" y="1936606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E49D7571-7E64-4742-9953-A38C3F0AD758}"/>
              </a:ext>
            </a:extLst>
          </p:cNvPr>
          <p:cNvSpPr/>
          <p:nvPr/>
        </p:nvSpPr>
        <p:spPr>
          <a:xfrm>
            <a:off x="2559144" y="1936606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76BAD7A9-089D-4072-88EF-08B5647F505A}"/>
              </a:ext>
            </a:extLst>
          </p:cNvPr>
          <p:cNvSpPr/>
          <p:nvPr/>
        </p:nvSpPr>
        <p:spPr>
          <a:xfrm>
            <a:off x="3645747" y="1943253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0D533ABF-4237-4F97-9EB9-20E6F8F10118}"/>
              </a:ext>
            </a:extLst>
          </p:cNvPr>
          <p:cNvSpPr/>
          <p:nvPr/>
        </p:nvSpPr>
        <p:spPr>
          <a:xfrm>
            <a:off x="4732350" y="1936605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715919B6-1787-411D-855C-18FA060DC4E1}"/>
              </a:ext>
            </a:extLst>
          </p:cNvPr>
          <p:cNvSpPr/>
          <p:nvPr/>
        </p:nvSpPr>
        <p:spPr>
          <a:xfrm>
            <a:off x="6331914" y="1943253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3BEAD1AB-03D4-4ED5-94FE-8A310D447DFB}"/>
              </a:ext>
            </a:extLst>
          </p:cNvPr>
          <p:cNvSpPr/>
          <p:nvPr/>
        </p:nvSpPr>
        <p:spPr>
          <a:xfrm>
            <a:off x="7674998" y="1943253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EAED610E-D600-4698-9849-2AD4592539A5}"/>
              </a:ext>
            </a:extLst>
          </p:cNvPr>
          <p:cNvSpPr/>
          <p:nvPr/>
        </p:nvSpPr>
        <p:spPr>
          <a:xfrm>
            <a:off x="1245061" y="4254218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465624E5-05B7-41AF-8AFB-2F433CFF9FBF}"/>
              </a:ext>
            </a:extLst>
          </p:cNvPr>
          <p:cNvSpPr/>
          <p:nvPr/>
        </p:nvSpPr>
        <p:spPr>
          <a:xfrm>
            <a:off x="2909301" y="4247509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E3E37BE2-7E3B-4DF2-936F-6401F65C72C3}"/>
              </a:ext>
            </a:extLst>
          </p:cNvPr>
          <p:cNvSpPr/>
          <p:nvPr/>
        </p:nvSpPr>
        <p:spPr>
          <a:xfrm>
            <a:off x="4060580" y="4268415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067FCDCE-1D86-4912-AB87-D48D7827EF11}"/>
              </a:ext>
            </a:extLst>
          </p:cNvPr>
          <p:cNvSpPr/>
          <p:nvPr/>
        </p:nvSpPr>
        <p:spPr>
          <a:xfrm>
            <a:off x="5455359" y="4247508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DD96970E-1B03-4FE4-A26A-EDEEAAD7358A}"/>
              </a:ext>
            </a:extLst>
          </p:cNvPr>
          <p:cNvSpPr/>
          <p:nvPr/>
        </p:nvSpPr>
        <p:spPr>
          <a:xfrm>
            <a:off x="6876100" y="4268415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右 54">
            <a:extLst>
              <a:ext uri="{FF2B5EF4-FFF2-40B4-BE49-F238E27FC236}">
                <a16:creationId xmlns:a16="http://schemas.microsoft.com/office/drawing/2014/main" id="{0502484E-BA8B-47A7-979C-16099816765C}"/>
              </a:ext>
            </a:extLst>
          </p:cNvPr>
          <p:cNvSpPr/>
          <p:nvPr/>
        </p:nvSpPr>
        <p:spPr>
          <a:xfrm>
            <a:off x="8291752" y="4268415"/>
            <a:ext cx="153549" cy="132983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CE2A2D05-E6AE-47D8-BB24-DDB084ED10CA}"/>
              </a:ext>
            </a:extLst>
          </p:cNvPr>
          <p:cNvSpPr/>
          <p:nvPr/>
        </p:nvSpPr>
        <p:spPr>
          <a:xfrm>
            <a:off x="1305936" y="5553873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D70E8F85-2FD4-437E-92A1-0BB4B1133DDC}"/>
              </a:ext>
            </a:extLst>
          </p:cNvPr>
          <p:cNvSpPr/>
          <p:nvPr/>
        </p:nvSpPr>
        <p:spPr>
          <a:xfrm>
            <a:off x="3031442" y="5540132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箭头: 右 57">
            <a:extLst>
              <a:ext uri="{FF2B5EF4-FFF2-40B4-BE49-F238E27FC236}">
                <a16:creationId xmlns:a16="http://schemas.microsoft.com/office/drawing/2014/main" id="{76D1A8B5-9A41-4D43-B749-3D627869891F}"/>
              </a:ext>
            </a:extLst>
          </p:cNvPr>
          <p:cNvSpPr/>
          <p:nvPr/>
        </p:nvSpPr>
        <p:spPr>
          <a:xfrm>
            <a:off x="3115633" y="5553873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箭头: 右 58">
            <a:extLst>
              <a:ext uri="{FF2B5EF4-FFF2-40B4-BE49-F238E27FC236}">
                <a16:creationId xmlns:a16="http://schemas.microsoft.com/office/drawing/2014/main" id="{A415D896-ABD1-4167-AB5D-FA87D8A6DE51}"/>
              </a:ext>
            </a:extLst>
          </p:cNvPr>
          <p:cNvSpPr/>
          <p:nvPr/>
        </p:nvSpPr>
        <p:spPr>
          <a:xfrm>
            <a:off x="4572000" y="5553873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箭头: 右 59">
            <a:extLst>
              <a:ext uri="{FF2B5EF4-FFF2-40B4-BE49-F238E27FC236}">
                <a16:creationId xmlns:a16="http://schemas.microsoft.com/office/drawing/2014/main" id="{ED072AD3-02A2-4713-AA37-850F44A8B3B3}"/>
              </a:ext>
            </a:extLst>
          </p:cNvPr>
          <p:cNvSpPr/>
          <p:nvPr/>
        </p:nvSpPr>
        <p:spPr>
          <a:xfrm>
            <a:off x="6295178" y="5540132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箭头: 右 60">
            <a:extLst>
              <a:ext uri="{FF2B5EF4-FFF2-40B4-BE49-F238E27FC236}">
                <a16:creationId xmlns:a16="http://schemas.microsoft.com/office/drawing/2014/main" id="{1B4FDAF6-2A8D-4AD8-879D-B9FDF019473C}"/>
              </a:ext>
            </a:extLst>
          </p:cNvPr>
          <p:cNvSpPr/>
          <p:nvPr/>
        </p:nvSpPr>
        <p:spPr>
          <a:xfrm>
            <a:off x="8038330" y="5553873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箭头: 右 61">
            <a:extLst>
              <a:ext uri="{FF2B5EF4-FFF2-40B4-BE49-F238E27FC236}">
                <a16:creationId xmlns:a16="http://schemas.microsoft.com/office/drawing/2014/main" id="{0801EA34-7850-47B2-8855-3FADD4EFA478}"/>
              </a:ext>
            </a:extLst>
          </p:cNvPr>
          <p:cNvSpPr/>
          <p:nvPr/>
        </p:nvSpPr>
        <p:spPr>
          <a:xfrm>
            <a:off x="8034179" y="3092524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箭头: 右 62">
            <a:extLst>
              <a:ext uri="{FF2B5EF4-FFF2-40B4-BE49-F238E27FC236}">
                <a16:creationId xmlns:a16="http://schemas.microsoft.com/office/drawing/2014/main" id="{65DEEAC7-7EA6-40A3-9986-FEF7F879139B}"/>
              </a:ext>
            </a:extLst>
          </p:cNvPr>
          <p:cNvSpPr/>
          <p:nvPr/>
        </p:nvSpPr>
        <p:spPr>
          <a:xfrm>
            <a:off x="6278322" y="3109501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箭头: 右 63">
            <a:extLst>
              <a:ext uri="{FF2B5EF4-FFF2-40B4-BE49-F238E27FC236}">
                <a16:creationId xmlns:a16="http://schemas.microsoft.com/office/drawing/2014/main" id="{65801419-543A-4308-9C52-5C401FB39742}"/>
              </a:ext>
            </a:extLst>
          </p:cNvPr>
          <p:cNvSpPr/>
          <p:nvPr/>
        </p:nvSpPr>
        <p:spPr>
          <a:xfrm>
            <a:off x="4537714" y="3109501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箭头: 右 64">
            <a:extLst>
              <a:ext uri="{FF2B5EF4-FFF2-40B4-BE49-F238E27FC236}">
                <a16:creationId xmlns:a16="http://schemas.microsoft.com/office/drawing/2014/main" id="{6977D575-446B-4A3E-9A77-93907B7209C4}"/>
              </a:ext>
            </a:extLst>
          </p:cNvPr>
          <p:cNvSpPr/>
          <p:nvPr/>
        </p:nvSpPr>
        <p:spPr>
          <a:xfrm>
            <a:off x="2836862" y="3097887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箭头: 右 65">
            <a:extLst>
              <a:ext uri="{FF2B5EF4-FFF2-40B4-BE49-F238E27FC236}">
                <a16:creationId xmlns:a16="http://schemas.microsoft.com/office/drawing/2014/main" id="{5DDA3D75-F82A-470F-B87A-7CA6A9A1BD75}"/>
              </a:ext>
            </a:extLst>
          </p:cNvPr>
          <p:cNvSpPr/>
          <p:nvPr/>
        </p:nvSpPr>
        <p:spPr>
          <a:xfrm>
            <a:off x="1297130" y="3072404"/>
            <a:ext cx="295557" cy="126375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50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DD5056-AC3E-4EF7-BA91-7FEB7B77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86" y="980728"/>
            <a:ext cx="1315418" cy="21057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3BE23D-E0C9-4CD0-ACDA-6755E035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52737"/>
            <a:ext cx="6946957" cy="1080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778D0B-6305-475B-AF09-193FA165F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951" y="3496193"/>
            <a:ext cx="3339994" cy="13245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FFB0F2-1A20-4195-BDDF-88A80B7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596" y="2372277"/>
            <a:ext cx="2761448" cy="2238948"/>
          </a:xfrm>
          <a:prstGeom prst="rect">
            <a:avLst/>
          </a:prstGeom>
        </p:spPr>
      </p:pic>
      <p:cxnSp>
        <p:nvCxnSpPr>
          <p:cNvPr id="10" name="AutoShape 1">
            <a:extLst>
              <a:ext uri="{FF2B5EF4-FFF2-40B4-BE49-F238E27FC236}">
                <a16:creationId xmlns:a16="http://schemas.microsoft.com/office/drawing/2014/main" id="{F5AF8000-6828-4E1E-B11A-EE7E563277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784" y="1988840"/>
            <a:ext cx="1512168" cy="72008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" name="AutoShape 1">
            <a:extLst>
              <a:ext uri="{FF2B5EF4-FFF2-40B4-BE49-F238E27FC236}">
                <a16:creationId xmlns:a16="http://schemas.microsoft.com/office/drawing/2014/main" id="{65C46DA3-E153-4179-9CC4-C2E78F3011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1840" y="2060849"/>
            <a:ext cx="600724" cy="123215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" name="AutoShape 1">
            <a:extLst>
              <a:ext uri="{FF2B5EF4-FFF2-40B4-BE49-F238E27FC236}">
                <a16:creationId xmlns:a16="http://schemas.microsoft.com/office/drawing/2014/main" id="{CEE1B13F-E06E-4724-B7C5-6DD75C7A45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66184" y="1748250"/>
            <a:ext cx="685536" cy="78619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2" name="标题 11">
            <a:extLst>
              <a:ext uri="{FF2B5EF4-FFF2-40B4-BE49-F238E27FC236}">
                <a16:creationId xmlns:a16="http://schemas.microsoft.com/office/drawing/2014/main" id="{5E693389-F85A-47F5-9708-0ABDB43E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5437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动物代购并转入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FF9322-9756-489E-874D-D3FD89599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5288793"/>
            <a:ext cx="4536504" cy="1176958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AD58E53B-C6F0-48DC-9DAB-7CD770EC5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5587743"/>
            <a:ext cx="2952328" cy="5790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出现这个提示，说明老师还没有给学生申请的权限。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26147F2-58D7-45F1-9DBA-B829B5B31D0F}"/>
              </a:ext>
            </a:extLst>
          </p:cNvPr>
          <p:cNvSpPr/>
          <p:nvPr/>
        </p:nvSpPr>
        <p:spPr>
          <a:xfrm>
            <a:off x="323528" y="2420888"/>
            <a:ext cx="13154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AutoShape 1">
            <a:extLst>
              <a:ext uri="{FF2B5EF4-FFF2-40B4-BE49-F238E27FC236}">
                <a16:creationId xmlns:a16="http://schemas.microsoft.com/office/drawing/2014/main" id="{7D8947D8-E6C8-4A10-86B9-A0571225B492}"/>
              </a:ext>
            </a:extLst>
          </p:cNvPr>
          <p:cNvCxnSpPr>
            <a:cxnSpLocks noChangeShapeType="1"/>
            <a:stCxn id="5" idx="5"/>
          </p:cNvCxnSpPr>
          <p:nvPr/>
        </p:nvCxnSpPr>
        <p:spPr bwMode="auto">
          <a:xfrm>
            <a:off x="1446307" y="2666739"/>
            <a:ext cx="155403" cy="262205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B51A355-0EE9-49E0-A399-C4F6E227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40" y="476672"/>
            <a:ext cx="3851920" cy="1176159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5A4CB17C-732E-4DB9-B8BF-3E11813A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764705"/>
            <a:ext cx="1152128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宋体" pitchFamily="2" charset="-122"/>
              </a:rPr>
              <a:t>登记后的实验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5" name="AutoShape 1">
            <a:extLst>
              <a:ext uri="{FF2B5EF4-FFF2-40B4-BE49-F238E27FC236}">
                <a16:creationId xmlns:a16="http://schemas.microsoft.com/office/drawing/2014/main" id="{956BB4BF-53E8-4F7A-82FC-3792610431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35696" y="1040762"/>
            <a:ext cx="1656184" cy="15599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7" name="AutoShape 1">
            <a:extLst>
              <a:ext uri="{FF2B5EF4-FFF2-40B4-BE49-F238E27FC236}">
                <a16:creationId xmlns:a16="http://schemas.microsoft.com/office/drawing/2014/main" id="{B2D4323F-D212-4423-BB8F-DA36B071B7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672" y="1118757"/>
            <a:ext cx="1854702" cy="199219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2" name="Text Box 2">
            <a:extLst>
              <a:ext uri="{FF2B5EF4-FFF2-40B4-BE49-F238E27FC236}">
                <a16:creationId xmlns:a16="http://schemas.microsoft.com/office/drawing/2014/main" id="{F3E4C2AB-5122-4DAE-A70B-801D4AFD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2345886"/>
            <a:ext cx="1152128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选择转入方式，中心代购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A8FBB507-B54D-49CB-B3B1-EEA4EBF9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364" y="3266601"/>
            <a:ext cx="1152128" cy="9142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选择转入区域，申请将由不同区域的负责老师进行审核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7" name="AutoShape 1">
            <a:extLst>
              <a:ext uri="{FF2B5EF4-FFF2-40B4-BE49-F238E27FC236}">
                <a16:creationId xmlns:a16="http://schemas.microsoft.com/office/drawing/2014/main" id="{011D1B36-CAAC-4E8B-8466-4CF9AE7C867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48064" y="3717032"/>
            <a:ext cx="1080120" cy="72008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60E6DE77-9206-45CB-9D31-B47D194F9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110954"/>
            <a:ext cx="4355976" cy="4686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AD113F-B594-4E1D-86E4-06A3BA5C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130" y="3331063"/>
            <a:ext cx="1180830" cy="7238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F4180F-D762-4B97-A34F-74993B9BF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203" y="3435423"/>
            <a:ext cx="632028" cy="417656"/>
          </a:xfrm>
          <a:prstGeom prst="rect">
            <a:avLst/>
          </a:prstGeom>
        </p:spPr>
      </p:pic>
      <p:cxnSp>
        <p:nvCxnSpPr>
          <p:cNvPr id="23" name="AutoShape 1">
            <a:extLst>
              <a:ext uri="{FF2B5EF4-FFF2-40B4-BE49-F238E27FC236}">
                <a16:creationId xmlns:a16="http://schemas.microsoft.com/office/drawing/2014/main" id="{EEB08AC1-2FE7-4840-9F03-A87E41EBF84E}"/>
              </a:ext>
            </a:extLst>
          </p:cNvPr>
          <p:cNvCxnSpPr>
            <a:cxnSpLocks noChangeShapeType="1"/>
            <a:endCxn id="2" idx="0"/>
          </p:cNvCxnSpPr>
          <p:nvPr/>
        </p:nvCxnSpPr>
        <p:spPr bwMode="auto">
          <a:xfrm flipH="1">
            <a:off x="2684217" y="2745584"/>
            <a:ext cx="2967904" cy="68983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FEF3E51E-F958-4DE3-860B-6BC7F013B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816" y="3420573"/>
            <a:ext cx="755413" cy="15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5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4F716AF-9542-4ED0-9E95-79E66CB4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2" y="692696"/>
            <a:ext cx="3369902" cy="16703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C652BA-BB1B-47F4-93F2-12D57BE3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2" y="2204864"/>
            <a:ext cx="3369902" cy="714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707652-916C-4C6D-BFF6-4F0D343A5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13667"/>
            <a:ext cx="4411704" cy="27454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E9348C-E73F-4099-8623-0F2E058D8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099610"/>
            <a:ext cx="605177" cy="20603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A77BF9-1E36-4EE3-8A6A-DEE639031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856" y="4365104"/>
            <a:ext cx="643513" cy="20008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9EC3C1-2998-474C-A009-024EE2574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4477504"/>
            <a:ext cx="643513" cy="6668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54EEA1B-AD6B-4077-9D85-52FAE06A5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3585" y="4365104"/>
            <a:ext cx="1323464" cy="11409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194C5E-019E-44F5-80CE-2E1FECE505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280" y="4365104"/>
            <a:ext cx="1217487" cy="7460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08DEB2-345A-4DE3-8B78-BBA424CF0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130" y="5445224"/>
            <a:ext cx="1150269" cy="11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13BB94-8FE1-4A41-9245-C785B5F3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5" y="1581985"/>
            <a:ext cx="1201840" cy="19910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5C1479-AAA1-4A52-9DDB-1E21C0955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90" y="1148951"/>
            <a:ext cx="5553508" cy="24779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4CFD6B-48F7-4ED7-84F7-5156D807F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98771"/>
            <a:ext cx="3873994" cy="17281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A19551-2E4C-47F0-8D46-1D20D8438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3468850" cy="2037861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702A15E4-6A5B-4510-A849-E2F3B4E4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835" y="2723017"/>
            <a:ext cx="950786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申请流程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/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记录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0" name="AutoShape 1">
            <a:extLst>
              <a:ext uri="{FF2B5EF4-FFF2-40B4-BE49-F238E27FC236}">
                <a16:creationId xmlns:a16="http://schemas.microsoft.com/office/drawing/2014/main" id="{BF18D7BE-7C53-4F73-9640-27214FF00F0F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flipH="1">
            <a:off x="1115616" y="2939041"/>
            <a:ext cx="479219" cy="21602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7" name="AutoShape 1">
            <a:extLst>
              <a:ext uri="{FF2B5EF4-FFF2-40B4-BE49-F238E27FC236}">
                <a16:creationId xmlns:a16="http://schemas.microsoft.com/office/drawing/2014/main" id="{7A2AAE41-8FF6-40B9-968A-9CC3619AA803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 flipV="1">
            <a:off x="2545621" y="2221263"/>
            <a:ext cx="517169" cy="71777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" name="AutoShape 1">
            <a:extLst>
              <a:ext uri="{FF2B5EF4-FFF2-40B4-BE49-F238E27FC236}">
                <a16:creationId xmlns:a16="http://schemas.microsoft.com/office/drawing/2014/main" id="{ACE8CFA2-7C77-4EA2-81B2-68F5C32C64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6376" y="3454732"/>
            <a:ext cx="0" cy="83836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2" name="Text Box 2">
            <a:extLst>
              <a:ext uri="{FF2B5EF4-FFF2-40B4-BE49-F238E27FC236}">
                <a16:creationId xmlns:a16="http://schemas.microsoft.com/office/drawing/2014/main" id="{98C6B639-905B-4C23-9BF7-A6923DAD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773" y="3737850"/>
            <a:ext cx="912149" cy="352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申请详情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75B0BCAF-019D-4CF2-AE34-AF8F77F8A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252" y="3745135"/>
            <a:ext cx="1848253" cy="460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鼠标放置在状态上方出现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流程详情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5" name="AutoShape 1">
            <a:extLst>
              <a:ext uri="{FF2B5EF4-FFF2-40B4-BE49-F238E27FC236}">
                <a16:creationId xmlns:a16="http://schemas.microsoft.com/office/drawing/2014/main" id="{6F9E1816-84A4-4F6E-BFCD-7BFC357054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5208" y="3429000"/>
            <a:ext cx="1166673" cy="109319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" name="AutoShape 1">
            <a:extLst>
              <a:ext uri="{FF2B5EF4-FFF2-40B4-BE49-F238E27FC236}">
                <a16:creationId xmlns:a16="http://schemas.microsoft.com/office/drawing/2014/main" id="{77EB935F-1621-4331-B701-10D0554ED23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19662" y="1030727"/>
            <a:ext cx="680330" cy="41085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4" name="Text Box 2">
            <a:extLst>
              <a:ext uri="{FF2B5EF4-FFF2-40B4-BE49-F238E27FC236}">
                <a16:creationId xmlns:a16="http://schemas.microsoft.com/office/drawing/2014/main" id="{834AFC57-EACC-4B20-9518-DFEB517C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789" y="796864"/>
            <a:ext cx="912149" cy="352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流程状态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0EBBEE52-35DF-4C0A-A40B-9098F20D7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02" y="773128"/>
            <a:ext cx="2088229" cy="8088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在此页面查看流程动态，在下一节点未操作前可以撤回和修改，课题组可以审批成员的流程。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1" name="标题 40">
            <a:extLst>
              <a:ext uri="{FF2B5EF4-FFF2-40B4-BE49-F238E27FC236}">
                <a16:creationId xmlns:a16="http://schemas.microsoft.com/office/drawing/2014/main" id="{1DF54A7E-8FFF-4688-818E-3F0B3F73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265814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进入转运代购流程处理</a:t>
            </a:r>
          </a:p>
        </p:txBody>
      </p:sp>
    </p:spTree>
    <p:extLst>
      <p:ext uri="{BB962C8B-B14F-4D97-AF65-F5344CB8AC3E}">
        <p14:creationId xmlns:p14="http://schemas.microsoft.com/office/powerpoint/2010/main" val="425026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189AE76-B9D0-46BF-A717-92D4D88A3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356174"/>
              </p:ext>
            </p:extLst>
          </p:nvPr>
        </p:nvGraphicFramePr>
        <p:xfrm>
          <a:off x="457200" y="116632"/>
          <a:ext cx="8229600" cy="622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500357205"/>
                    </a:ext>
                  </a:extLst>
                </a:gridCol>
              </a:tblGrid>
              <a:tr h="342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目录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732892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2" action="ppaction://hlinksldjump"/>
                        </a:rPr>
                        <a:t>注册流程图解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91593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3" action="ppaction://hlinksldjump"/>
                        </a:rPr>
                        <a:t>权限列表</a:t>
                      </a:r>
                      <a:endParaRPr lang="en-US" altLang="zh-C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26164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4" action="ppaction://hlinksldjump"/>
                        </a:rPr>
                        <a:t>动物订购流程图解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82038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5" action="ppaction://hlinksldjump"/>
                        </a:rPr>
                        <a:t>注册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3852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6" action="ppaction://hlinksldjump"/>
                        </a:rPr>
                        <a:t>主要功能菜单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77701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7" action="ppaction://hlinksldjump"/>
                        </a:rPr>
                        <a:t>课题组负责人审核成员，授予成员权限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13588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8" action="ppaction://hlinksldjump"/>
                        </a:rPr>
                        <a:t>培训预约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585489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9" action="ppaction://hlinksldjump"/>
                        </a:rPr>
                        <a:t>获取实验动物中心门卡凭证的流程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765896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0" action="ppaction://hlinksldjump"/>
                        </a:rPr>
                        <a:t>动物代购并转入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665606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1" action="ppaction://hlinksldjump"/>
                        </a:rPr>
                        <a:t>进入转运代购流程处理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076257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2" action="ppaction://hlinksldjump"/>
                        </a:rPr>
                        <a:t>课题组审批动物订购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35369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3" action="ppaction://hlinksldjump"/>
                        </a:rPr>
                        <a:t>查看代购记录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322928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4" action="ppaction://hlinksldjump"/>
                        </a:rPr>
                        <a:t>动物转运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880323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5" action="ppaction://hlinksldjump"/>
                        </a:rPr>
                        <a:t>动物跨课题组转运</a:t>
                      </a:r>
                      <a:r>
                        <a:rPr lang="en-US" altLang="zh-CN" sz="1100" dirty="0">
                          <a:hlinkClick r:id="rId15" action="ppaction://hlinksldjump"/>
                        </a:rPr>
                        <a:t>-</a:t>
                      </a:r>
                      <a:r>
                        <a:rPr lang="zh-CN" altLang="en-US" sz="1100" dirty="0">
                          <a:hlinkClick r:id="rId15" action="ppaction://hlinksldjump"/>
                        </a:rPr>
                        <a:t>转出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10499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hlinkClick r:id="rId16" action="ppaction://hlinksldjump"/>
                        </a:rPr>
                        <a:t>动物跨课题组转运</a:t>
                      </a:r>
                      <a:r>
                        <a:rPr lang="en-US" altLang="zh-CN" sz="1100" dirty="0">
                          <a:hlinkClick r:id="rId16" action="ppaction://hlinksldjump"/>
                        </a:rPr>
                        <a:t>-</a:t>
                      </a:r>
                      <a:r>
                        <a:rPr lang="zh-CN" altLang="en-US" sz="1100" dirty="0">
                          <a:hlinkClick r:id="rId16" action="ppaction://hlinksldjump"/>
                        </a:rPr>
                        <a:t>接收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33304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7" action="ppaction://hlinksldjump"/>
                        </a:rPr>
                        <a:t>课题组负责人查看及确认提交流程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15510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8" action="ppaction://hlinksldjump"/>
                        </a:rPr>
                        <a:t>账单查看（汇总包）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11581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19" action="ppaction://hlinksldjump"/>
                        </a:rPr>
                        <a:t>账单明细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60140"/>
                  </a:ext>
                </a:extLst>
              </a:tr>
              <a:tr h="309417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hlinkClick r:id="rId20" action="ppaction://hlinksldjump"/>
                        </a:rPr>
                        <a:t>在线付款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7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77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EB9AFFC-E8C4-4973-9DE7-2D4415704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8" y="2924944"/>
            <a:ext cx="7141442" cy="3002058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F685574-D3E6-4C44-BC8F-38BD99E5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947" y="2009949"/>
            <a:ext cx="3096344" cy="6293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没有提交权限的成员发起的订购，处于待课题组确认提交状态，要点击确认提交，流程才提交到饲养区的区域负责人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8" name="AutoShape 1">
            <a:extLst>
              <a:ext uri="{FF2B5EF4-FFF2-40B4-BE49-F238E27FC236}">
                <a16:creationId xmlns:a16="http://schemas.microsoft.com/office/drawing/2014/main" id="{37D71624-E276-4C45-A5E8-C0870F6BCAE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19672" y="2522116"/>
            <a:ext cx="1080120" cy="93928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" name="AutoShape 1">
            <a:extLst>
              <a:ext uri="{FF2B5EF4-FFF2-40B4-BE49-F238E27FC236}">
                <a16:creationId xmlns:a16="http://schemas.microsoft.com/office/drawing/2014/main" id="{BB8D0A3E-F628-451D-85B1-A365D06D6E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1952" y="2624113"/>
            <a:ext cx="1262608" cy="9101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" name="AutoShape 1">
            <a:extLst>
              <a:ext uri="{FF2B5EF4-FFF2-40B4-BE49-F238E27FC236}">
                <a16:creationId xmlns:a16="http://schemas.microsoft.com/office/drawing/2014/main" id="{4B6974EE-2BD5-4280-BF7B-51C6DB49C5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31298" y="3861048"/>
            <a:ext cx="441102" cy="720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Text Box 2">
            <a:extLst>
              <a:ext uri="{FF2B5EF4-FFF2-40B4-BE49-F238E27FC236}">
                <a16:creationId xmlns:a16="http://schemas.microsoft.com/office/drawing/2014/main" id="{9256F74A-FEBA-43BA-BE3E-53C1F75A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08" y="3717032"/>
            <a:ext cx="792088" cy="8854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在下一节点未处理之前，可以撤销本次操作</a:t>
            </a:r>
            <a:endParaRPr kumimoji="0" 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5" name="AutoShape 1">
            <a:extLst>
              <a:ext uri="{FF2B5EF4-FFF2-40B4-BE49-F238E27FC236}">
                <a16:creationId xmlns:a16="http://schemas.microsoft.com/office/drawing/2014/main" id="{E3BAC7A3-E860-4C7C-A312-188E95F9105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31298" y="4425973"/>
            <a:ext cx="441102" cy="48315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7" name="AutoShape 1">
            <a:extLst>
              <a:ext uri="{FF2B5EF4-FFF2-40B4-BE49-F238E27FC236}">
                <a16:creationId xmlns:a16="http://schemas.microsoft.com/office/drawing/2014/main" id="{58B89CF0-B30E-406A-8E58-329F7D4D6B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31298" y="5643627"/>
            <a:ext cx="220551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" name="Text Box 2">
            <a:extLst>
              <a:ext uri="{FF2B5EF4-FFF2-40B4-BE49-F238E27FC236}">
                <a16:creationId xmlns:a16="http://schemas.microsoft.com/office/drawing/2014/main" id="{85F1F13D-4D99-45A3-BF4B-163DCE37F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5301208"/>
            <a:ext cx="792088" cy="10081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订购到货后，需确认接收，否则系统在一周内确认接收</a:t>
            </a:r>
            <a:endParaRPr kumimoji="0" 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" name="标题 20">
            <a:extLst>
              <a:ext uri="{FF2B5EF4-FFF2-40B4-BE49-F238E27FC236}">
                <a16:creationId xmlns:a16="http://schemas.microsoft.com/office/drawing/2014/main" id="{DD8A1E87-A41F-48A0-8D3F-CE6FE7BC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6952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课题组审批动物订购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40CFF5AC-4461-4293-932A-1BEB5286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892" y="2241074"/>
            <a:ext cx="792088" cy="6293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提交前，课题组有权限修改</a:t>
            </a:r>
            <a:endParaRPr kumimoji="0" 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3" name="AutoShape 1">
            <a:extLst>
              <a:ext uri="{FF2B5EF4-FFF2-40B4-BE49-F238E27FC236}">
                <a16:creationId xmlns:a16="http://schemas.microsoft.com/office/drawing/2014/main" id="{035CAAED-3488-4F19-B3D6-6390BC9C47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83790" y="2924944"/>
            <a:ext cx="345331" cy="60443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372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949791E-934A-4365-9808-88571817A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4" y="764704"/>
            <a:ext cx="1303979" cy="21602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941A04E-28D6-471C-89AC-C238A5A96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6269626" cy="273630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2B73470-48B0-42CA-B611-EF987E43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82" y="2996952"/>
            <a:ext cx="912149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代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购记录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7" name="AutoShape 1">
            <a:extLst>
              <a:ext uri="{FF2B5EF4-FFF2-40B4-BE49-F238E27FC236}">
                <a16:creationId xmlns:a16="http://schemas.microsoft.com/office/drawing/2014/main" id="{189A3AD1-0653-406D-8373-9EBA86EFDD1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83450" y="2780928"/>
            <a:ext cx="288032" cy="32961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" name="Text Box 2">
            <a:extLst>
              <a:ext uri="{FF2B5EF4-FFF2-40B4-BE49-F238E27FC236}">
                <a16:creationId xmlns:a16="http://schemas.microsoft.com/office/drawing/2014/main" id="{78173AEF-C433-4839-858E-A985FF634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680774"/>
            <a:ext cx="1584176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可以查看预计费用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1" name="AutoShape 1">
            <a:extLst>
              <a:ext uri="{FF2B5EF4-FFF2-40B4-BE49-F238E27FC236}">
                <a16:creationId xmlns:a16="http://schemas.microsoft.com/office/drawing/2014/main" id="{679B6149-7432-49C5-80D3-1DC18E6029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80112" y="1009018"/>
            <a:ext cx="792088" cy="76379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" name="标题 18">
            <a:extLst>
              <a:ext uri="{FF2B5EF4-FFF2-40B4-BE49-F238E27FC236}">
                <a16:creationId xmlns:a16="http://schemas.microsoft.com/office/drawing/2014/main" id="{BD67CC2A-AF5F-4B06-869E-CB99FEF9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998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查看代购记录</a:t>
            </a:r>
          </a:p>
        </p:txBody>
      </p:sp>
    </p:spTree>
    <p:extLst>
      <p:ext uri="{BB962C8B-B14F-4D97-AF65-F5344CB8AC3E}">
        <p14:creationId xmlns:p14="http://schemas.microsoft.com/office/powerpoint/2010/main" val="176276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>
            <a:extLst>
              <a:ext uri="{FF2B5EF4-FFF2-40B4-BE49-F238E27FC236}">
                <a16:creationId xmlns:a16="http://schemas.microsoft.com/office/drawing/2014/main" id="{FB70EA86-C302-4143-B76E-516F7B53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5437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动物转运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6B64EB-A213-47B2-9527-ACEB509B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24" y="2260821"/>
            <a:ext cx="1803120" cy="11053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5D80565-AAFD-462F-B9C0-71E9A6174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02387"/>
            <a:ext cx="6084168" cy="3640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9B2BAB-6DAB-4BC5-9969-D0AB8B9B0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604" y="2271235"/>
            <a:ext cx="736202" cy="486496"/>
          </a:xfrm>
          <a:prstGeom prst="rect">
            <a:avLst/>
          </a:prstGeom>
        </p:spPr>
      </p:pic>
      <p:cxnSp>
        <p:nvCxnSpPr>
          <p:cNvPr id="8" name="AutoShape 1">
            <a:extLst>
              <a:ext uri="{FF2B5EF4-FFF2-40B4-BE49-F238E27FC236}">
                <a16:creationId xmlns:a16="http://schemas.microsoft.com/office/drawing/2014/main" id="{0C6EE34C-7987-47FB-B84F-7F2349EE142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72208" y="1581396"/>
            <a:ext cx="2694315" cy="9835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6E9727ED-0911-4BBB-A8EF-440CF4C2B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2260821"/>
            <a:ext cx="864096" cy="17393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C0ED06-6943-4B38-AA5F-1B5485304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966" y="2260821"/>
            <a:ext cx="1038370" cy="947870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CB6F17CE-7E2F-4BA1-B4F6-C188F8D5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1124744"/>
            <a:ext cx="1985699" cy="252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选择正确的动物转运类型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87D0F3ED-6BDD-4DC5-9CD1-A55A901A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653136"/>
            <a:ext cx="1985699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这里出现的转出区域是所在课题组有饲养动物的区域，没有饲养记录的区域无法转出。请确保您在的课题组在要转出的区域当前有饲养记录。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5" name="AutoShape 1">
            <a:extLst>
              <a:ext uri="{FF2B5EF4-FFF2-40B4-BE49-F238E27FC236}">
                <a16:creationId xmlns:a16="http://schemas.microsoft.com/office/drawing/2014/main" id="{D4194DB9-E20A-4D87-9F8C-F699B71FA45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65613" y="3284984"/>
            <a:ext cx="1062371" cy="120657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4709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70E908-3120-4591-8555-4EA4FB32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6" y="879015"/>
            <a:ext cx="6476985" cy="4387157"/>
          </a:xfrm>
          <a:prstGeom prst="rect">
            <a:avLst/>
          </a:prstGeom>
        </p:spPr>
      </p:pic>
      <p:cxnSp>
        <p:nvCxnSpPr>
          <p:cNvPr id="7" name="AutoShape 1">
            <a:extLst>
              <a:ext uri="{FF2B5EF4-FFF2-40B4-BE49-F238E27FC236}">
                <a16:creationId xmlns:a16="http://schemas.microsoft.com/office/drawing/2014/main" id="{824E252D-245D-408E-A298-3D3B736F44C5}"/>
              </a:ext>
            </a:extLst>
          </p:cNvPr>
          <p:cNvCxnSpPr>
            <a:cxnSpLocks noChangeShapeType="1"/>
            <a:stCxn id="8" idx="2"/>
          </p:cNvCxnSpPr>
          <p:nvPr/>
        </p:nvCxnSpPr>
        <p:spPr bwMode="auto">
          <a:xfrm flipH="1">
            <a:off x="2699792" y="438979"/>
            <a:ext cx="1496906" cy="61375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362A8893-00A8-4CBA-BEEC-E48E99241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86339"/>
            <a:ext cx="1985699" cy="252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这里显示流程状态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AE257BE-1ADB-490C-ACB8-7D71840D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279" y="112498"/>
            <a:ext cx="2947741" cy="6333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没有直接提交申请权限的</a:t>
            </a: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，提交后，要由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课题组确认提交才能正式生成申请。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B71BB05-C909-408D-8730-70774F848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321" y="3214369"/>
            <a:ext cx="1985699" cy="429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根据实际情况填写申请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7" name="AutoShape 1">
            <a:extLst>
              <a:ext uri="{FF2B5EF4-FFF2-40B4-BE49-F238E27FC236}">
                <a16:creationId xmlns:a16="http://schemas.microsoft.com/office/drawing/2014/main" id="{0BDD6EF7-BC98-47B9-8AEB-29363157A6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0791" y="3604451"/>
            <a:ext cx="2305385" cy="21602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C67185C1-970A-48EF-B0D8-F355CB40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689" y="4457669"/>
            <a:ext cx="1303979" cy="2160240"/>
          </a:xfrm>
          <a:prstGeom prst="rect">
            <a:avLst/>
          </a:prstGeom>
        </p:spPr>
      </p:pic>
      <p:cxnSp>
        <p:nvCxnSpPr>
          <p:cNvPr id="20" name="AutoShape 1">
            <a:extLst>
              <a:ext uri="{FF2B5EF4-FFF2-40B4-BE49-F238E27FC236}">
                <a16:creationId xmlns:a16="http://schemas.microsoft.com/office/drawing/2014/main" id="{D0BE214D-6134-4B6D-B9F3-C0F90BD88B5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72200" y="6237312"/>
            <a:ext cx="1152128" cy="720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3" name="Text Box 2">
            <a:extLst>
              <a:ext uri="{FF2B5EF4-FFF2-40B4-BE49-F238E27FC236}">
                <a16:creationId xmlns:a16="http://schemas.microsoft.com/office/drawing/2014/main" id="{7AAE05AF-370C-46BB-911B-04351A63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6073490"/>
            <a:ext cx="1985699" cy="429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申请提交后可在申请进度这查看申请进度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8" name="AutoShape 1">
            <a:extLst>
              <a:ext uri="{FF2B5EF4-FFF2-40B4-BE49-F238E27FC236}">
                <a16:creationId xmlns:a16="http://schemas.microsoft.com/office/drawing/2014/main" id="{48380262-7F9D-46FC-B7B8-F91C5D024E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55776" y="2276872"/>
            <a:ext cx="1872208" cy="52026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xt Box 2">
            <a:extLst>
              <a:ext uri="{FF2B5EF4-FFF2-40B4-BE49-F238E27FC236}">
                <a16:creationId xmlns:a16="http://schemas.microsoft.com/office/drawing/2014/main" id="{A0B014BC-6E3B-485D-91D8-85C38005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997" y="2003991"/>
            <a:ext cx="2649034" cy="429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系统里该区域有培训考核通过记录的，才能成为打包转出人员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49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13A198F-209D-4989-AFBE-342C2ED0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8" y="1377844"/>
            <a:ext cx="8458635" cy="4102311"/>
          </a:xfrm>
          <a:prstGeom prst="rect">
            <a:avLst/>
          </a:prstGeom>
        </p:spPr>
      </p:pic>
      <p:sp>
        <p:nvSpPr>
          <p:cNvPr id="7" name="标题 11">
            <a:extLst>
              <a:ext uri="{FF2B5EF4-FFF2-40B4-BE49-F238E27FC236}">
                <a16:creationId xmlns:a16="http://schemas.microsoft.com/office/drawing/2014/main" id="{780E9B8C-9FCE-441D-92F1-A8045B0F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5437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动物跨课题组转运</a:t>
            </a:r>
            <a:r>
              <a:rPr lang="en-US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转出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00776FA-B08A-46CB-81FD-16AAEB32E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530326"/>
            <a:ext cx="1985699" cy="429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填写在本系统的课题组账号（邮箱），和对应姓名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9" name="AutoShape 1">
            <a:extLst>
              <a:ext uri="{FF2B5EF4-FFF2-40B4-BE49-F238E27FC236}">
                <a16:creationId xmlns:a16="http://schemas.microsoft.com/office/drawing/2014/main" id="{2FF8037C-0026-400B-B350-82C1C8924B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59833" y="3068960"/>
            <a:ext cx="1872207" cy="115212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" name="AutoShape 1">
            <a:extLst>
              <a:ext uri="{FF2B5EF4-FFF2-40B4-BE49-F238E27FC236}">
                <a16:creationId xmlns:a16="http://schemas.microsoft.com/office/drawing/2014/main" id="{093AF5C8-F544-4EA5-BEEB-020D60AEE5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5956" y="2958370"/>
            <a:ext cx="650100" cy="137209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FBE5917A-133A-4234-B695-92428C4AC3AB}"/>
              </a:ext>
            </a:extLst>
          </p:cNvPr>
          <p:cNvSpPr/>
          <p:nvPr/>
        </p:nvSpPr>
        <p:spPr>
          <a:xfrm>
            <a:off x="1331640" y="57445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引种协议校内互转需课题组负责人签字。转至校外需单位盖章，单位及课题组负责人签字。否则审核不会通过</a:t>
            </a:r>
          </a:p>
        </p:txBody>
      </p:sp>
    </p:spTree>
    <p:extLst>
      <p:ext uri="{BB962C8B-B14F-4D97-AF65-F5344CB8AC3E}">
        <p14:creationId xmlns:p14="http://schemas.microsoft.com/office/powerpoint/2010/main" val="330148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C731A6-CC2B-4339-B28F-C2EAB10DF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28384" cy="907318"/>
          </a:xfrm>
          <a:prstGeom prst="rect">
            <a:avLst/>
          </a:prstGeom>
        </p:spPr>
      </p:pic>
      <p:sp>
        <p:nvSpPr>
          <p:cNvPr id="6" name="标题 11">
            <a:extLst>
              <a:ext uri="{FF2B5EF4-FFF2-40B4-BE49-F238E27FC236}">
                <a16:creationId xmlns:a16="http://schemas.microsoft.com/office/drawing/2014/main" id="{10E521B3-29F1-492F-9B31-14E4144B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5437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动物跨课题组转运</a:t>
            </a:r>
            <a:r>
              <a:rPr lang="en-US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接收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6F4CF78-D47C-4BED-A130-BFB5560F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48" y="1297081"/>
            <a:ext cx="1985699" cy="429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接收人须在动物申请进度里进行动物接收操作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A61B067-405A-45E3-8395-042663916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07"/>
          <a:stretch/>
        </p:blipFill>
        <p:spPr>
          <a:xfrm>
            <a:off x="611560" y="778379"/>
            <a:ext cx="1303979" cy="146666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637822EF-9955-43B2-B7C2-7BAE97C05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289" y="1437132"/>
            <a:ext cx="150953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填写接收转入的区域，继续申请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0" name="AutoShape 1">
            <a:extLst>
              <a:ext uri="{FF2B5EF4-FFF2-40B4-BE49-F238E27FC236}">
                <a16:creationId xmlns:a16="http://schemas.microsoft.com/office/drawing/2014/main" id="{8A4CC57F-555E-49A6-B270-1483795D35D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47665" y="1556792"/>
            <a:ext cx="864095" cy="37371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" name="AutoShape 1">
            <a:extLst>
              <a:ext uri="{FF2B5EF4-FFF2-40B4-BE49-F238E27FC236}">
                <a16:creationId xmlns:a16="http://schemas.microsoft.com/office/drawing/2014/main" id="{D64944AC-821C-4A72-8DFB-DDCFF02DBB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00392" y="1980158"/>
            <a:ext cx="141380" cy="78140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6A5371D5-72A9-44D2-90C2-73DA0BB5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719463"/>
            <a:ext cx="1985699" cy="4292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接收人必须是课题组负责人才能操作接收动物。</a:t>
            </a:r>
            <a:endParaRPr kumimoji="0" 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33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1">
            <a:extLst>
              <a:ext uri="{FF2B5EF4-FFF2-40B4-BE49-F238E27FC236}">
                <a16:creationId xmlns:a16="http://schemas.microsoft.com/office/drawing/2014/main" id="{EBFA6EF8-CF56-44F8-BFAE-47340386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5437"/>
            <a:ext cx="8229600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课题组负责人查看及确认提交流程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FE72F4-7073-4E77-BDCE-B1C2C83D7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4" y="2564904"/>
            <a:ext cx="8118394" cy="1978086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2106A777-4824-4944-92B2-0665F0A29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1196752"/>
            <a:ext cx="1985699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没有直接提交申请权限的学生提交的申请，由课题组负责人在此确认提交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8" name="AutoShape 1">
            <a:extLst>
              <a:ext uri="{FF2B5EF4-FFF2-40B4-BE49-F238E27FC236}">
                <a16:creationId xmlns:a16="http://schemas.microsoft.com/office/drawing/2014/main" id="{CB8380EF-DD0B-42C8-9141-C719C18E8E0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40352" y="1916832"/>
            <a:ext cx="72008" cy="57606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" name="AutoShape 1">
            <a:extLst>
              <a:ext uri="{FF2B5EF4-FFF2-40B4-BE49-F238E27FC236}">
                <a16:creationId xmlns:a16="http://schemas.microsoft.com/office/drawing/2014/main" id="{4D2F965E-FE9B-43C5-A87C-AD7C8B3AC7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4208" y="2007974"/>
            <a:ext cx="576064" cy="57606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Text Box 2">
            <a:extLst>
              <a:ext uri="{FF2B5EF4-FFF2-40B4-BE49-F238E27FC236}">
                <a16:creationId xmlns:a16="http://schemas.microsoft.com/office/drawing/2014/main" id="{5A5B2EA3-B16E-4130-B3D9-75F3E0098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1325132"/>
            <a:ext cx="1337627" cy="8077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查看申请详情，未提交前课题组负责人可以更改申请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5" name="AutoShape 1">
            <a:extLst>
              <a:ext uri="{FF2B5EF4-FFF2-40B4-BE49-F238E27FC236}">
                <a16:creationId xmlns:a16="http://schemas.microsoft.com/office/drawing/2014/main" id="{9DD311CD-FCDB-4DC3-ABA3-5EEBD077F56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43808" y="1973205"/>
            <a:ext cx="144016" cy="6142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Text Box 2">
            <a:extLst>
              <a:ext uri="{FF2B5EF4-FFF2-40B4-BE49-F238E27FC236}">
                <a16:creationId xmlns:a16="http://schemas.microsoft.com/office/drawing/2014/main" id="{45A3E6C9-0A66-4185-A683-9D2D1F47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074855"/>
            <a:ext cx="1337627" cy="8077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可以查看流程中所有人，包括动物中心管理员的流程备注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F654A956-E691-47C2-A98C-5C77C4D2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28800"/>
            <a:ext cx="1337627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流程状态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0" name="AutoShape 1">
            <a:extLst>
              <a:ext uri="{FF2B5EF4-FFF2-40B4-BE49-F238E27FC236}">
                <a16:creationId xmlns:a16="http://schemas.microsoft.com/office/drawing/2014/main" id="{58AEC810-F902-4246-87FE-2B32DEFF55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6574" y="1988840"/>
            <a:ext cx="174541" cy="5836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8A1F0135-750D-49A5-B701-2ADAD2BB4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6"/>
          <a:stretch/>
        </p:blipFill>
        <p:spPr>
          <a:xfrm>
            <a:off x="7164288" y="4720960"/>
            <a:ext cx="1317479" cy="398178"/>
          </a:xfrm>
          <a:prstGeom prst="rect">
            <a:avLst/>
          </a:prstGeom>
        </p:spPr>
      </p:pic>
      <p:cxnSp>
        <p:nvCxnSpPr>
          <p:cNvPr id="24" name="AutoShape 1">
            <a:extLst>
              <a:ext uri="{FF2B5EF4-FFF2-40B4-BE49-F238E27FC236}">
                <a16:creationId xmlns:a16="http://schemas.microsoft.com/office/drawing/2014/main" id="{7B62E0F3-CADC-4B4F-9C71-99D00A911C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6376" y="5044996"/>
            <a:ext cx="360040" cy="43614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19614F25-79CB-452F-BD74-F9021945E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177" y="5517232"/>
            <a:ext cx="1985699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动物中心管理员未审批之前可以撤销提交的申请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4286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1F7163C2-15F7-4BDB-B483-C1DDFDA8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53" y="1095821"/>
            <a:ext cx="2221113" cy="1469083"/>
          </a:xfrm>
          <a:prstGeom prst="rect">
            <a:avLst/>
          </a:prstGeom>
        </p:spPr>
      </p:pic>
      <p:cxnSp>
        <p:nvCxnSpPr>
          <p:cNvPr id="22" name="AutoShape 1">
            <a:extLst>
              <a:ext uri="{FF2B5EF4-FFF2-40B4-BE49-F238E27FC236}">
                <a16:creationId xmlns:a16="http://schemas.microsoft.com/office/drawing/2014/main" id="{CE096BE0-B8EA-4E37-ABE4-0353F30FD6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9657" y="1391734"/>
            <a:ext cx="73670" cy="283381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48" name="图片 47">
            <a:extLst>
              <a:ext uri="{FF2B5EF4-FFF2-40B4-BE49-F238E27FC236}">
                <a16:creationId xmlns:a16="http://schemas.microsoft.com/office/drawing/2014/main" id="{29A37E72-F2E8-4B06-B7E5-DEEE75D52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55" y="1273042"/>
            <a:ext cx="1216305" cy="381214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425BC8C-895C-4DC8-BD9C-AB62AC0D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480" y="3067050"/>
            <a:ext cx="912149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查看账单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记录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7" name="AutoShape 1">
            <a:extLst>
              <a:ext uri="{FF2B5EF4-FFF2-40B4-BE49-F238E27FC236}">
                <a16:creationId xmlns:a16="http://schemas.microsoft.com/office/drawing/2014/main" id="{49249023-605A-4D23-8189-BD26A5BA2618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flipH="1">
            <a:off x="1187626" y="3283074"/>
            <a:ext cx="659854" cy="43395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F6944E78-9FE7-47C1-8957-A9295E552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12" y="3550015"/>
            <a:ext cx="3994016" cy="21773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1D02ADE-8810-4521-A40C-0614D028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57" y="1087282"/>
            <a:ext cx="2418489" cy="1728192"/>
          </a:xfrm>
          <a:prstGeom prst="rect">
            <a:avLst/>
          </a:prstGeom>
        </p:spPr>
      </p:pic>
      <p:cxnSp>
        <p:nvCxnSpPr>
          <p:cNvPr id="20" name="AutoShape 1">
            <a:extLst>
              <a:ext uri="{FF2B5EF4-FFF2-40B4-BE49-F238E27FC236}">
                <a16:creationId xmlns:a16="http://schemas.microsoft.com/office/drawing/2014/main" id="{9447E0B2-12F5-4548-B7CD-23711173A64C}"/>
              </a:ext>
            </a:extLst>
          </p:cNvPr>
          <p:cNvCxnSpPr>
            <a:cxnSpLocks noChangeShapeType="1"/>
            <a:stCxn id="6" idx="0"/>
          </p:cNvCxnSpPr>
          <p:nvPr/>
        </p:nvCxnSpPr>
        <p:spPr bwMode="auto">
          <a:xfrm flipV="1">
            <a:off x="2303555" y="2588301"/>
            <a:ext cx="349934" cy="47874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" name="AutoShape 1">
            <a:extLst>
              <a:ext uri="{FF2B5EF4-FFF2-40B4-BE49-F238E27FC236}">
                <a16:creationId xmlns:a16="http://schemas.microsoft.com/office/drawing/2014/main" id="{F215BE97-F625-4147-95F0-CCE35B7497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848" y="1830362"/>
            <a:ext cx="1494672" cy="3095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9" name="AutoShape 1">
            <a:extLst>
              <a:ext uri="{FF2B5EF4-FFF2-40B4-BE49-F238E27FC236}">
                <a16:creationId xmlns:a16="http://schemas.microsoft.com/office/drawing/2014/main" id="{F8A5C156-6D11-4522-AB74-4C48EB3C46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848" y="1830362"/>
            <a:ext cx="1494672" cy="174456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2" name="Text Box 2">
            <a:extLst>
              <a:ext uri="{FF2B5EF4-FFF2-40B4-BE49-F238E27FC236}">
                <a16:creationId xmlns:a16="http://schemas.microsoft.com/office/drawing/2014/main" id="{971A8663-CC34-4820-A8D8-17150DFC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47" y="2722143"/>
            <a:ext cx="1368152" cy="624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点击查看每个账单汇总包的明细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38BA9E19-F7EA-48AF-BAC8-0A0D21E7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46" y="1639071"/>
            <a:ext cx="1368152" cy="624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比如这个汇总包里面有</a:t>
            </a:r>
            <a:r>
              <a:rPr lang="en-US" altLang="zh-CN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个分项账单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8CC1E267-1368-40F5-912E-BEA45829E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061" y="3913245"/>
            <a:ext cx="1368152" cy="624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可以查看每个汇总包情况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F7B3779-F4AE-4A20-A06C-F56BC294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382044"/>
            <a:ext cx="1368152" cy="624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勾选，导出账单明细到</a:t>
            </a:r>
            <a:r>
              <a:rPr lang="en-US" altLang="zh-CN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excel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40" name="AutoShape 1">
            <a:extLst>
              <a:ext uri="{FF2B5EF4-FFF2-40B4-BE49-F238E27FC236}">
                <a16:creationId xmlns:a16="http://schemas.microsoft.com/office/drawing/2014/main" id="{B9DC4239-EFC2-413A-947C-9DC17C10D5B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60232" y="881453"/>
            <a:ext cx="253693" cy="33103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3" name="Text Box 2">
            <a:extLst>
              <a:ext uri="{FF2B5EF4-FFF2-40B4-BE49-F238E27FC236}">
                <a16:creationId xmlns:a16="http://schemas.microsoft.com/office/drawing/2014/main" id="{4E747C63-47E2-4557-BF89-C5B4240D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036" y="5961271"/>
            <a:ext cx="1368152" cy="624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账单日期到而未付款的将关停账号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44" name="AutoShape 1">
            <a:extLst>
              <a:ext uri="{FF2B5EF4-FFF2-40B4-BE49-F238E27FC236}">
                <a16:creationId xmlns:a16="http://schemas.microsoft.com/office/drawing/2014/main" id="{8BCA7032-D01B-4593-B2E7-EC12D073D60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231980" y="5550639"/>
            <a:ext cx="504056" cy="41614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46" name="图片 45">
            <a:extLst>
              <a:ext uri="{FF2B5EF4-FFF2-40B4-BE49-F238E27FC236}">
                <a16:creationId xmlns:a16="http://schemas.microsoft.com/office/drawing/2014/main" id="{2C75D89E-BED7-496B-B699-DAE0584FF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103" y="6133928"/>
            <a:ext cx="3183534" cy="330207"/>
          </a:xfrm>
          <a:prstGeom prst="rect">
            <a:avLst/>
          </a:prstGeom>
        </p:spPr>
      </p:pic>
      <p:sp>
        <p:nvSpPr>
          <p:cNvPr id="47" name="标题 46">
            <a:extLst>
              <a:ext uri="{FF2B5EF4-FFF2-40B4-BE49-F238E27FC236}">
                <a16:creationId xmlns:a16="http://schemas.microsoft.com/office/drawing/2014/main" id="{A1717332-18C1-483C-9A28-8110D79F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804"/>
            <a:ext cx="4680057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账单查看</a:t>
            </a:r>
            <a:r>
              <a:rPr lang="zh-CN" altLang="en-US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（汇总包）</a:t>
            </a:r>
            <a:endParaRPr lang="zh-CN" altLang="zh-CN" sz="1800" dirty="0">
              <a:solidFill>
                <a:schemeClr val="lt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8A723B67-5202-4013-89A1-A96AE558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624" y="4305696"/>
            <a:ext cx="1368152" cy="12543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如果对账单金额或明细存疑，可以勾选账单，点击对此存疑，并通知实验动物中心财务人员进检查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45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8A9833-0677-498B-A905-A6608CC42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77658"/>
            <a:ext cx="3143412" cy="26734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16EB99-E7F4-48BC-A5C5-91B013888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191484" cy="23657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1D3AD58-71EA-4AAE-B19E-49F2A70D6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82" y="3068960"/>
            <a:ext cx="3837900" cy="3490856"/>
          </a:xfrm>
          <a:prstGeom prst="rect">
            <a:avLst/>
          </a:prstGeom>
        </p:spPr>
      </p:pic>
      <p:cxnSp>
        <p:nvCxnSpPr>
          <p:cNvPr id="10" name="AutoShape 1">
            <a:extLst>
              <a:ext uri="{FF2B5EF4-FFF2-40B4-BE49-F238E27FC236}">
                <a16:creationId xmlns:a16="http://schemas.microsoft.com/office/drawing/2014/main" id="{BE113EB2-76D6-4E8A-A47F-E203FF98A3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3648" y="1340768"/>
            <a:ext cx="2900734" cy="100811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" name="AutoShape 1">
            <a:extLst>
              <a:ext uri="{FF2B5EF4-FFF2-40B4-BE49-F238E27FC236}">
                <a16:creationId xmlns:a16="http://schemas.microsoft.com/office/drawing/2014/main" id="{F669835A-54EB-4C9D-B154-494CDCBCBE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624" y="2732187"/>
            <a:ext cx="3096344" cy="120086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" name="标题 46">
            <a:extLst>
              <a:ext uri="{FF2B5EF4-FFF2-40B4-BE49-F238E27FC236}">
                <a16:creationId xmlns:a16="http://schemas.microsoft.com/office/drawing/2014/main" id="{181CF873-7A71-4154-B7B1-7C1084A5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15804"/>
            <a:ext cx="3538736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账单</a:t>
            </a:r>
            <a:r>
              <a:rPr lang="zh-CN" altLang="en-US" sz="1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明细</a:t>
            </a:r>
            <a:endParaRPr lang="zh-CN" altLang="zh-CN" sz="1800" dirty="0">
              <a:solidFill>
                <a:schemeClr val="lt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94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CDD740-4E4F-4981-8867-3EE6F95BF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1"/>
          <a:stretch/>
        </p:blipFill>
        <p:spPr>
          <a:xfrm>
            <a:off x="827584" y="1052736"/>
            <a:ext cx="4032448" cy="2482978"/>
          </a:xfrm>
          <a:prstGeom prst="rect">
            <a:avLst/>
          </a:prstGeom>
        </p:spPr>
      </p:pic>
      <p:cxnSp>
        <p:nvCxnSpPr>
          <p:cNvPr id="6" name="AutoShape 1">
            <a:extLst>
              <a:ext uri="{FF2B5EF4-FFF2-40B4-BE49-F238E27FC236}">
                <a16:creationId xmlns:a16="http://schemas.microsoft.com/office/drawing/2014/main" id="{A84B1568-01EE-428F-9AA1-EBBB2655DE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7944" y="1556792"/>
            <a:ext cx="2664296" cy="50405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3E856850-989F-4739-A2F2-F03C5095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2132856"/>
            <a:ext cx="1512168" cy="1032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Arial" pitchFamily="34" charset="0"/>
                <a:ea typeface="宋体" pitchFamily="2" charset="-122"/>
                <a:cs typeface="宋体" pitchFamily="2" charset="-122"/>
              </a:rPr>
              <a:t>请点击进行付费操作。操作步骤与学校贵重仪器共享平台相同</a:t>
            </a:r>
            <a:endParaRPr kumimoji="0" 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标题 46">
            <a:extLst>
              <a:ext uri="{FF2B5EF4-FFF2-40B4-BE49-F238E27FC236}">
                <a16:creationId xmlns:a16="http://schemas.microsoft.com/office/drawing/2014/main" id="{AF9BE2F9-05DA-4F85-BF54-FB06323D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15804"/>
            <a:ext cx="3538736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en-US" sz="1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在线付款</a:t>
            </a:r>
            <a:endParaRPr lang="zh-CN" altLang="zh-CN" sz="1800" dirty="0">
              <a:solidFill>
                <a:schemeClr val="lt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4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右箭头 56"/>
          <p:cNvSpPr/>
          <p:nvPr/>
        </p:nvSpPr>
        <p:spPr>
          <a:xfrm>
            <a:off x="5220072" y="2643182"/>
            <a:ext cx="995002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 rot="5400000">
            <a:off x="3357554" y="3500438"/>
            <a:ext cx="1143008" cy="857256"/>
          </a:xfrm>
          <a:prstGeom prst="rightArrow">
            <a:avLst>
              <a:gd name="adj1" fmla="val 50000"/>
              <a:gd name="adj2" fmla="val 53950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928662" y="2500306"/>
            <a:ext cx="866775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，课题组负责人注册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2428860" y="4643446"/>
            <a:ext cx="928694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Calibri" pitchFamily="34" charset="0"/>
                <a:ea typeface="宋体" pitchFamily="2" charset="-122"/>
                <a:cs typeface="Times New Roman" pitchFamily="18" charset="0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，课题组成员注册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3403352" y="2549585"/>
            <a:ext cx="1143008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，课题组</a:t>
            </a:r>
            <a:r>
              <a:rPr lang="zh-CN" altLang="en-US" sz="12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负责人注册成功，可以审核成员</a:t>
            </a:r>
            <a:endParaRPr lang="zh-CN" altLang="en-US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786182" y="3438527"/>
            <a:ext cx="285752" cy="77629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Calibri" pitchFamily="34" charset="0"/>
                <a:ea typeface="宋体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审核成员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6643702" y="2428868"/>
            <a:ext cx="609600" cy="40719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动物中心审核并进行反馈。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107389" y="1880867"/>
            <a:ext cx="1571636" cy="53429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动物中心管理员审核</a:t>
            </a:r>
          </a:p>
        </p:txBody>
      </p:sp>
      <p:sp>
        <p:nvSpPr>
          <p:cNvPr id="56" name="右箭头 55"/>
          <p:cNvSpPr/>
          <p:nvPr/>
        </p:nvSpPr>
        <p:spPr>
          <a:xfrm>
            <a:off x="1928794" y="2643182"/>
            <a:ext cx="1400156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右箭头 59"/>
          <p:cNvSpPr/>
          <p:nvPr/>
        </p:nvSpPr>
        <p:spPr>
          <a:xfrm rot="20447210">
            <a:off x="3407266" y="4126253"/>
            <a:ext cx="2797444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 rot="1614593">
            <a:off x="3297063" y="5580003"/>
            <a:ext cx="2908870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3357554" y="785794"/>
            <a:ext cx="55721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/>
              <a:t>重点事项：</a:t>
            </a:r>
            <a:endParaRPr lang="en-US" altLang="zh-CN" sz="1600" dirty="0"/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，一定要课题组负责人（拥有结算权限）首先注册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，课题组成员需要课题组负责人审核通过才可以使用本系统</a:t>
            </a:r>
          </a:p>
        </p:txBody>
      </p:sp>
      <p:sp>
        <p:nvSpPr>
          <p:cNvPr id="68" name="标题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186106" cy="1143000"/>
          </a:xfrm>
        </p:spPr>
        <p:txBody>
          <a:bodyPr>
            <a:noAutofit/>
          </a:bodyPr>
          <a:lstStyle/>
          <a:p>
            <a:r>
              <a:rPr lang="en-US" sz="2800" dirty="0"/>
              <a:t> </a:t>
            </a:r>
            <a:r>
              <a:rPr lang="zh-CN" altLang="en-US" sz="2800" dirty="0">
                <a:solidFill>
                  <a:srgbClr val="FF0000"/>
                </a:solidFill>
              </a:rPr>
              <a:t>注册流程图解：</a:t>
            </a:r>
            <a:br>
              <a:rPr lang="zh-CN" altLang="en-US" sz="2800" dirty="0">
                <a:solidFill>
                  <a:srgbClr val="FF0000"/>
                </a:solidFill>
              </a:rPr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500429" y="4786322"/>
            <a:ext cx="3073641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4643438" y="3714752"/>
            <a:ext cx="1071570" cy="49053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Calibri" pitchFamily="34" charset="0"/>
                <a:ea typeface="宋体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预约培训等基础权限</a:t>
            </a: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4714876" y="4572008"/>
            <a:ext cx="1071570" cy="49053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Calibri" pitchFamily="34" charset="0"/>
                <a:ea typeface="宋体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发起订申请权限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4714876" y="5572140"/>
            <a:ext cx="1071570" cy="49053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Calibri" pitchFamily="34" charset="0"/>
                <a:ea typeface="宋体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直接提交订购申请权限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BEDBEE-A8EB-4835-B206-66B91C97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权限列表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4C1BC03-62EA-4446-BB0D-08E27C382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32893"/>
              </p:ext>
            </p:extLst>
          </p:nvPr>
        </p:nvGraphicFramePr>
        <p:xfrm>
          <a:off x="457200" y="16002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2232127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40294737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18143599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55666527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4203271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20150095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26283740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28944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修改个人资料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培训预约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伦理号查询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动物转运、订购（由课题组审核）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动物转运、订购（直接发给动物中心）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查看账单，笼位记录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成员管理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3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课题组负责人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提交申请成员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48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新建申请成员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3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普通成员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√</a:t>
                      </a: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1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47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直角上箭头 64"/>
          <p:cNvSpPr/>
          <p:nvPr/>
        </p:nvSpPr>
        <p:spPr>
          <a:xfrm>
            <a:off x="4857752" y="3214686"/>
            <a:ext cx="1500198" cy="1500198"/>
          </a:xfrm>
          <a:prstGeom prst="bentUpArrow">
            <a:avLst>
              <a:gd name="adj1" fmla="val 13576"/>
              <a:gd name="adj2" fmla="val 16381"/>
              <a:gd name="adj3" fmla="val 18022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62" name="右箭头 61"/>
          <p:cNvSpPr/>
          <p:nvPr/>
        </p:nvSpPr>
        <p:spPr>
          <a:xfrm>
            <a:off x="4643438" y="5572140"/>
            <a:ext cx="2286016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右箭头 56"/>
          <p:cNvSpPr/>
          <p:nvPr/>
        </p:nvSpPr>
        <p:spPr>
          <a:xfrm>
            <a:off x="3357554" y="2857496"/>
            <a:ext cx="3857652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 rot="5400000">
            <a:off x="2786050" y="3786190"/>
            <a:ext cx="1143008" cy="714380"/>
          </a:xfrm>
          <a:prstGeom prst="rightArrow">
            <a:avLst>
              <a:gd name="adj1" fmla="val 50000"/>
              <a:gd name="adj2" fmla="val 53950"/>
            </a:avLst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428596" y="2714620"/>
            <a:ext cx="866775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，课题组负责人注册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928794" y="4857760"/>
            <a:ext cx="928694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，课题组成员注册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2071670" y="2714620"/>
            <a:ext cx="1143008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，课题组</a:t>
            </a:r>
            <a:r>
              <a:rPr lang="zh-CN" altLang="en-US" sz="12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负责人注册成功，可以审核成员</a:t>
            </a:r>
            <a:endParaRPr lang="zh-CN" altLang="en-US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214678" y="3652841"/>
            <a:ext cx="285752" cy="77629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审核成员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3857620" y="5457844"/>
            <a:ext cx="1000132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拥有直接</a:t>
            </a:r>
            <a:r>
              <a:rPr lang="zh-CN" altLang="en-US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申请</a:t>
            </a:r>
            <a:r>
              <a:rPr lang="zh-CN" altLang="zh-CN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权限的成员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857620" y="4171960"/>
            <a:ext cx="1000132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审核后提交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申请</a:t>
            </a:r>
            <a:r>
              <a:rPr lang="zh-CN" altLang="zh-CN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的成员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7215206" y="2143116"/>
            <a:ext cx="609600" cy="40719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动物中心进行订购并进行反馈。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5214942" y="2000240"/>
            <a:ext cx="357189" cy="4214842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solidFill>
                <a:schemeClr val="dk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solidFill>
                <a:schemeClr val="dk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solidFill>
                <a:schemeClr val="dk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solidFill>
                <a:schemeClr val="dk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solidFill>
                  <a:schemeClr val="dk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申请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1428728" y="1643050"/>
            <a:ext cx="500066" cy="114300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动物中心管理员审核</a:t>
            </a:r>
          </a:p>
        </p:txBody>
      </p:sp>
      <p:sp>
        <p:nvSpPr>
          <p:cNvPr id="56" name="右箭头 55"/>
          <p:cNvSpPr/>
          <p:nvPr/>
        </p:nvSpPr>
        <p:spPr>
          <a:xfrm>
            <a:off x="1428728" y="2857496"/>
            <a:ext cx="571504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右箭头 59"/>
          <p:cNvSpPr/>
          <p:nvPr/>
        </p:nvSpPr>
        <p:spPr>
          <a:xfrm rot="20183398">
            <a:off x="2986814" y="4721490"/>
            <a:ext cx="895252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 rot="1614593">
            <a:off x="2957424" y="5258123"/>
            <a:ext cx="924701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6215074" y="2657472"/>
            <a:ext cx="714380" cy="6858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负责人审核订购申请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43306" y="785794"/>
            <a:ext cx="528644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/>
              <a:t>重点事项：</a:t>
            </a:r>
            <a:endParaRPr lang="en-US" altLang="zh-CN" sz="1600" dirty="0"/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，一定要课题组负责人（拥有结算权限）首先注册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，课题组成员需要课题组负责人审核通过才可以订购</a:t>
            </a:r>
          </a:p>
        </p:txBody>
      </p:sp>
      <p:sp>
        <p:nvSpPr>
          <p:cNvPr id="68" name="标题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186106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  <a:t>动物订购流程图解：</a:t>
            </a:r>
            <a:br>
              <a:rPr lang="zh-CN" altLang="en-US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66BCB1-9FD5-41D0-87A1-604BFB72F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7" y="836712"/>
            <a:ext cx="4716016" cy="132364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EEF64A3-B7D7-4CAD-87B4-F39B757E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60" y="2901852"/>
            <a:ext cx="4464496" cy="2030581"/>
          </a:xfrm>
          <a:prstGeom prst="rect">
            <a:avLst/>
          </a:prstGeom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251956" y="4042522"/>
            <a:ext cx="2544744" cy="1315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400" dirty="0"/>
              <a:t>注册为新课题组由实验动物中心进行审核，注册为课题组成员由想要加入的课题组审核。注册后身份不可更改。</a:t>
            </a:r>
          </a:p>
        </p:txBody>
      </p:sp>
      <p:sp>
        <p:nvSpPr>
          <p:cNvPr id="9" name="右箭头 59">
            <a:extLst>
              <a:ext uri="{FF2B5EF4-FFF2-40B4-BE49-F238E27FC236}">
                <a16:creationId xmlns:a16="http://schemas.microsoft.com/office/drawing/2014/main" id="{ABC19F20-6947-4589-92E9-79B5924E15EA}"/>
              </a:ext>
            </a:extLst>
          </p:cNvPr>
          <p:cNvSpPr/>
          <p:nvPr/>
        </p:nvSpPr>
        <p:spPr>
          <a:xfrm rot="18727494" flipH="1">
            <a:off x="2629132" y="2393279"/>
            <a:ext cx="957359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E7F629DF-A2B2-4CB6-B4DD-A4BBAD93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1810544" cy="369332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zh-CN" altLang="zh-CN" sz="1800" dirty="0">
                <a:solidFill>
                  <a:schemeClr val="l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注册</a:t>
            </a:r>
            <a:endParaRPr lang="zh-CN" altLang="en-US" sz="1800" dirty="0">
              <a:solidFill>
                <a:schemeClr val="lt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346740A-13D2-43F0-9B98-6B2C675E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808" y="6103532"/>
            <a:ext cx="1571636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，需要拉到下方同意，并注册</a:t>
            </a:r>
            <a:endParaRPr kumimoji="0" 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F2FA77-7012-48FC-9A05-7D8EA93CE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0" y="5226692"/>
            <a:ext cx="4383518" cy="768303"/>
          </a:xfrm>
          <a:prstGeom prst="rect">
            <a:avLst/>
          </a:prstGeom>
        </p:spPr>
      </p:pic>
      <p:sp>
        <p:nvSpPr>
          <p:cNvPr id="13" name="右箭头 59">
            <a:extLst>
              <a:ext uri="{FF2B5EF4-FFF2-40B4-BE49-F238E27FC236}">
                <a16:creationId xmlns:a16="http://schemas.microsoft.com/office/drawing/2014/main" id="{C296C761-8970-420A-BB73-0A6E6BB2A328}"/>
              </a:ext>
            </a:extLst>
          </p:cNvPr>
          <p:cNvSpPr/>
          <p:nvPr/>
        </p:nvSpPr>
        <p:spPr>
          <a:xfrm rot="8881951" flipH="1">
            <a:off x="4187799" y="5470500"/>
            <a:ext cx="957359" cy="428628"/>
          </a:xfrm>
          <a:prstGeom prst="rightArrow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0F983D-1609-40CB-86C8-850A036FF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29" y="1672265"/>
            <a:ext cx="3937970" cy="2286425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336A7A40-32C1-4B3C-BE4C-FC919A199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473" y="1244734"/>
            <a:ext cx="1344527" cy="10131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100" dirty="0"/>
              <a:t>系统发送动态码到上面邮箱，请打开邮箱获取动态码输入此框，以确保邮箱是正确的。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B2F13F1-6013-4A1D-96B4-8E8542490151}"/>
              </a:ext>
            </a:extLst>
          </p:cNvPr>
          <p:cNvCxnSpPr>
            <a:cxnSpLocks/>
          </p:cNvCxnSpPr>
          <p:nvPr/>
        </p:nvCxnSpPr>
        <p:spPr>
          <a:xfrm flipH="1">
            <a:off x="7657650" y="2257929"/>
            <a:ext cx="586758" cy="73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AutoShape 1">
            <a:extLst>
              <a:ext uri="{FF2B5EF4-FFF2-40B4-BE49-F238E27FC236}">
                <a16:creationId xmlns:a16="http://schemas.microsoft.com/office/drawing/2014/main" id="{883A9DA5-BD34-4A5B-ADDC-360CE2C349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64798" y="752880"/>
            <a:ext cx="523226" cy="81084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F4A5961B-A9B9-45AA-B789-F396F2401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516" y="130988"/>
            <a:ext cx="4026184" cy="10131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1.</a:t>
            </a:r>
            <a:r>
              <a:rPr lang="zh-CN" altLang="en-US" sz="12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校内用户与校外用户收费标准不一样</a:t>
            </a:r>
            <a:endParaRPr lang="en-US" altLang="zh-CN" sz="1200" b="1" dirty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2.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收费标准取决于课题组负责人所在的单位</a:t>
            </a: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3.</a:t>
            </a:r>
            <a:r>
              <a:rPr lang="zh-CN" altLang="en-US" sz="12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校内各学院的课题组负责人需要绑定厦大一卡通账号</a:t>
            </a:r>
            <a:endParaRPr lang="en-US" altLang="zh-CN" sz="1200" b="1" dirty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4.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厦大附属医院的课题组负责人有一卡通账号的从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校内用户注册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入口进入，没有一卡通账号的从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校外用户注册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入口进入</a:t>
            </a:r>
            <a:r>
              <a:rPr lang="zh-CN" altLang="en-US" sz="12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。</a:t>
            </a: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025256-ADDD-41F4-A541-BF5BA776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4" y="720801"/>
            <a:ext cx="3842393" cy="2863746"/>
          </a:xfrm>
          <a:prstGeom prst="rect">
            <a:avLst/>
          </a:prstGeom>
        </p:spPr>
      </p:pic>
      <p:cxnSp>
        <p:nvCxnSpPr>
          <p:cNvPr id="23553" name="AutoShape 1"/>
          <p:cNvCxnSpPr>
            <a:cxnSpLocks noChangeShapeType="1"/>
          </p:cNvCxnSpPr>
          <p:nvPr/>
        </p:nvCxnSpPr>
        <p:spPr bwMode="auto">
          <a:xfrm flipV="1">
            <a:off x="2915816" y="847727"/>
            <a:ext cx="1737303" cy="45877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19844" y="1390732"/>
            <a:ext cx="3484604" cy="9937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，必须由课题组负责人本人注册，并使用负责人自己的邮箱作为注册地址。密码由负责人妥善保管。否则后果自负。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sz="1200" dirty="0">
                <a:latin typeface="Calibri" pitchFamily="34" charset="0"/>
                <a:ea typeface="宋体" pitchFamily="2" charset="-122"/>
                <a:cs typeface="宋体" pitchFamily="2" charset="-122"/>
              </a:rPr>
              <a:t>，可以填写第二联系邮箱，相关通知邮件同时发往第二联系邮箱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3555" name="AutoShape 3"/>
          <p:cNvCxnSpPr>
            <a:cxnSpLocks noChangeShapeType="1"/>
          </p:cNvCxnSpPr>
          <p:nvPr/>
        </p:nvCxnSpPr>
        <p:spPr bwMode="auto">
          <a:xfrm flipV="1">
            <a:off x="2628698" y="2054253"/>
            <a:ext cx="2311537" cy="28574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560" name="AutoShape 8"/>
          <p:cNvCxnSpPr>
            <a:cxnSpLocks noChangeShapeType="1"/>
          </p:cNvCxnSpPr>
          <p:nvPr/>
        </p:nvCxnSpPr>
        <p:spPr bwMode="auto">
          <a:xfrm>
            <a:off x="2699792" y="3042280"/>
            <a:ext cx="1152128" cy="185034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037303" y="4749744"/>
            <a:ext cx="1308783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其它说明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23563" name="AutoShape 11"/>
          <p:cNvCxnSpPr>
            <a:cxnSpLocks noChangeShapeType="1"/>
          </p:cNvCxnSpPr>
          <p:nvPr/>
        </p:nvCxnSpPr>
        <p:spPr bwMode="auto">
          <a:xfrm>
            <a:off x="2915816" y="2592314"/>
            <a:ext cx="1121487" cy="9446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" name="矩形 16"/>
          <p:cNvSpPr/>
          <p:nvPr/>
        </p:nvSpPr>
        <p:spPr>
          <a:xfrm>
            <a:off x="5804291" y="5208695"/>
            <a:ext cx="264320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/>
              <a:t>注册完毕后，请等待动物中心审核通过。</a:t>
            </a:r>
          </a:p>
          <a:p>
            <a:r>
              <a:rPr lang="zh-CN" altLang="en-US" dirty="0"/>
              <a:t>审核通过后，可以登录进行动物订购。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23143A91-21C6-4E79-8FF8-86C376CA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297" y="468489"/>
            <a:ext cx="2402597" cy="668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宋体" pitchFamily="2" charset="-122"/>
              </a:rPr>
              <a:t>准备：</a:t>
            </a:r>
            <a:endParaRPr lang="en-US" altLang="zh-CN" sz="1200" dirty="0"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Calibri" pitchFamily="34" charset="0"/>
                <a:ea typeface="宋体" pitchFamily="2" charset="-122"/>
                <a:cs typeface="宋体" pitchFamily="2" charset="-122"/>
              </a:rPr>
              <a:t>上传单位盖章的使用须知</a:t>
            </a:r>
            <a:endParaRPr lang="en-US" altLang="zh-CN" sz="1200" dirty="0"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上传头像照片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9DB5A51-5B91-408D-9766-BEC0DC72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06" y="3061384"/>
            <a:ext cx="1032538" cy="8811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2BF7B4-C504-4466-A34C-FEEC39E92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042280"/>
            <a:ext cx="1069558" cy="12560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5C41F88-75D3-42B5-8681-3F245DEBD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632" y="2606265"/>
            <a:ext cx="1043455" cy="1719496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DDF2E37A-0F9C-4BE1-A49F-69A37BB9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5290"/>
            <a:ext cx="1440160" cy="433199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课题组注册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1C0C2D-166E-46E0-A524-8ED8E7ADE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94826"/>
            <a:ext cx="4893376" cy="3374742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E77144AA-A771-4873-AF75-0CB605D73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20" y="2852936"/>
            <a:ext cx="1208545" cy="1493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学生需要填写正确的课题组负责人邮箱账号以及匹配的姓名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A5FF4A-BA29-488C-8863-710C4E26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525" y="5326704"/>
            <a:ext cx="314327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成员注册后，需通知（等待）课题组负责人登录系统，审核及赋予权限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F5E2DBFD-55D8-47A1-A40B-476A7192D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2852936"/>
            <a:ext cx="2787620" cy="74655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A0770833-0AF9-4411-9FC8-E8361A26F6E2}"/>
              </a:ext>
            </a:extLst>
          </p:cNvPr>
          <p:cNvSpPr/>
          <p:nvPr/>
        </p:nvSpPr>
        <p:spPr>
          <a:xfrm>
            <a:off x="2987824" y="2488458"/>
            <a:ext cx="1453308" cy="540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4">
            <a:extLst>
              <a:ext uri="{FF2B5EF4-FFF2-40B4-BE49-F238E27FC236}">
                <a16:creationId xmlns:a16="http://schemas.microsoft.com/office/drawing/2014/main" id="{586231D5-174A-45FB-A946-01948092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9" y="116632"/>
            <a:ext cx="2376264" cy="433199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课题组成员注册</a:t>
            </a:r>
          </a:p>
        </p:txBody>
      </p:sp>
    </p:spTree>
    <p:extLst>
      <p:ext uri="{BB962C8B-B14F-4D97-AF65-F5344CB8AC3E}">
        <p14:creationId xmlns:p14="http://schemas.microsoft.com/office/powerpoint/2010/main" val="257031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47B801-DBFA-4E11-B24C-1AF4E9B44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2"/>
          <a:stretch/>
        </p:blipFill>
        <p:spPr>
          <a:xfrm>
            <a:off x="467544" y="404664"/>
            <a:ext cx="3829325" cy="11422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032DE2-05E9-49A2-8C0B-38CD0A5F5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70" y="627649"/>
            <a:ext cx="1944216" cy="18386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61BA58-75CF-487F-A5F9-A0BEBA2B4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023789"/>
            <a:ext cx="2016224" cy="1919316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16549CDD-38F2-420F-B46B-6A387D9A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2840571"/>
            <a:ext cx="3528392" cy="732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注册账号的姓名需与统一身份认证的姓名一致，否则绑定失败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08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17681</TotalTime>
  <Words>1459</Words>
  <Application>Microsoft Office PowerPoint</Application>
  <PresentationFormat>全屏显示(4:3)</PresentationFormat>
  <Paragraphs>220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Microsoft YaHei</vt:lpstr>
      <vt:lpstr>Arial</vt:lpstr>
      <vt:lpstr>Calibri</vt:lpstr>
      <vt:lpstr>Office 主题</vt:lpstr>
      <vt:lpstr>厦大实验动物中心 网上办公系统 使用帮助</vt:lpstr>
      <vt:lpstr>PowerPoint 演示文稿</vt:lpstr>
      <vt:lpstr> 注册流程图解： </vt:lpstr>
      <vt:lpstr>权限列表</vt:lpstr>
      <vt:lpstr> 动物订购流程图解： </vt:lpstr>
      <vt:lpstr>注册</vt:lpstr>
      <vt:lpstr>课题组注册</vt:lpstr>
      <vt:lpstr>课题组成员注册</vt:lpstr>
      <vt:lpstr>PowerPoint 演示文稿</vt:lpstr>
      <vt:lpstr>PowerPoint 演示文稿</vt:lpstr>
      <vt:lpstr>主要功能菜单</vt:lpstr>
      <vt:lpstr>课题组负责人审核成员，授予成员权限</vt:lpstr>
      <vt:lpstr>培训预约</vt:lpstr>
      <vt:lpstr>获取实验动物中心门卡凭证的流程</vt:lpstr>
      <vt:lpstr>动物相关申请流程</vt:lpstr>
      <vt:lpstr>动物代购并转入</vt:lpstr>
      <vt:lpstr>PowerPoint 演示文稿</vt:lpstr>
      <vt:lpstr>PowerPoint 演示文稿</vt:lpstr>
      <vt:lpstr>进入转运代购流程处理</vt:lpstr>
      <vt:lpstr>课题组审批动物订购</vt:lpstr>
      <vt:lpstr>查看代购记录</vt:lpstr>
      <vt:lpstr>动物转运</vt:lpstr>
      <vt:lpstr>PowerPoint 演示文稿</vt:lpstr>
      <vt:lpstr>动物跨课题组转运-转出</vt:lpstr>
      <vt:lpstr>动物跨课题组转运-接收</vt:lpstr>
      <vt:lpstr>课题组负责人查看及确认提交流程</vt:lpstr>
      <vt:lpstr>账单查看（汇总包）</vt:lpstr>
      <vt:lpstr>账单明细</vt:lpstr>
      <vt:lpstr>在线付款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hua gao</cp:lastModifiedBy>
  <cp:revision>85</cp:revision>
  <dcterms:created xsi:type="dcterms:W3CDTF">2015-04-09T02:40:11Z</dcterms:created>
  <dcterms:modified xsi:type="dcterms:W3CDTF">2025-02-21T07:58:12Z</dcterms:modified>
</cp:coreProperties>
</file>